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lata" charset="1" panose="00000500000000000000"/>
      <p:regular r:id="rId26"/>
    </p:embeddedFont>
    <p:embeddedFont>
      <p:font typeface="Glacial Indifference" charset="1" panose="00000000000000000000"/>
      <p:regular r:id="rId27"/>
    </p:embeddedFont>
    <p:embeddedFont>
      <p:font typeface="Glacial Indifference Bold" charset="1" panose="00000800000000000000"/>
      <p:regular r:id="rId28"/>
    </p:embeddedFont>
    <p:embeddedFont>
      <p:font typeface="Open Sans" charset="1" panose="020B0606030504020204"/>
      <p:regular r:id="rId29"/>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1.jpe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149705" y="3368058"/>
            <a:ext cx="47625" cy="3802747"/>
            <a:chOff x="0" y="0"/>
            <a:chExt cx="12543" cy="1001547"/>
          </a:xfrm>
        </p:grpSpPr>
        <p:sp>
          <p:nvSpPr>
            <p:cNvPr name="Freeform 5" id="5"/>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6" id="6"/>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9696025" y="-180118"/>
            <a:ext cx="8740116" cy="10722550"/>
          </a:xfrm>
          <a:custGeom>
            <a:avLst/>
            <a:gdLst/>
            <a:ahLst/>
            <a:cxnLst/>
            <a:rect r="r" b="b" t="t" l="l"/>
            <a:pathLst>
              <a:path h="10722550" w="8740116">
                <a:moveTo>
                  <a:pt x="0" y="0"/>
                </a:moveTo>
                <a:lnTo>
                  <a:pt x="8740116" y="0"/>
                </a:lnTo>
                <a:lnTo>
                  <a:pt x="8740116" y="10722550"/>
                </a:lnTo>
                <a:lnTo>
                  <a:pt x="0" y="10722550"/>
                </a:lnTo>
                <a:lnTo>
                  <a:pt x="0" y="0"/>
                </a:lnTo>
                <a:close/>
              </a:path>
            </a:pathLst>
          </a:custGeom>
          <a:blipFill>
            <a:blip r:embed="rId6"/>
            <a:stretch>
              <a:fillRect l="-56164" t="0" r="-29132" b="0"/>
            </a:stretch>
          </a:blipFill>
        </p:spPr>
      </p:sp>
      <p:sp>
        <p:nvSpPr>
          <p:cNvPr name="Freeform 8" id="8"/>
          <p:cNvSpPr/>
          <p:nvPr/>
        </p:nvSpPr>
        <p:spPr>
          <a:xfrm flipH="false" flipV="false" rot="0">
            <a:off x="283443" y="1028700"/>
            <a:ext cx="1946921" cy="1789911"/>
          </a:xfrm>
          <a:custGeom>
            <a:avLst/>
            <a:gdLst/>
            <a:ahLst/>
            <a:cxnLst/>
            <a:rect r="r" b="b" t="t" l="l"/>
            <a:pathLst>
              <a:path h="1789911" w="1946921">
                <a:moveTo>
                  <a:pt x="0" y="0"/>
                </a:moveTo>
                <a:lnTo>
                  <a:pt x="1946921" y="0"/>
                </a:lnTo>
                <a:lnTo>
                  <a:pt x="1946921" y="1789911"/>
                </a:lnTo>
                <a:lnTo>
                  <a:pt x="0" y="1789911"/>
                </a:lnTo>
                <a:lnTo>
                  <a:pt x="0" y="0"/>
                </a:lnTo>
                <a:close/>
              </a:path>
            </a:pathLst>
          </a:custGeom>
          <a:blipFill>
            <a:blip r:embed="rId7"/>
            <a:stretch>
              <a:fillRect l="0" t="0" r="0" b="0"/>
            </a:stretch>
          </a:blipFill>
        </p:spPr>
      </p:sp>
      <p:sp>
        <p:nvSpPr>
          <p:cNvPr name="TextBox 9" id="9"/>
          <p:cNvSpPr txBox="true"/>
          <p:nvPr/>
        </p:nvSpPr>
        <p:spPr>
          <a:xfrm rot="0">
            <a:off x="1416336" y="3708825"/>
            <a:ext cx="9262646" cy="3016437"/>
          </a:xfrm>
          <a:prstGeom prst="rect">
            <a:avLst/>
          </a:prstGeom>
        </p:spPr>
        <p:txBody>
          <a:bodyPr anchor="t" rtlCol="false" tIns="0" lIns="0" bIns="0" rIns="0">
            <a:spAutoFit/>
          </a:bodyPr>
          <a:lstStyle/>
          <a:p>
            <a:pPr algn="l" marL="0" indent="0" lvl="0">
              <a:lnSpc>
                <a:spcPts val="8039"/>
              </a:lnSpc>
              <a:spcBef>
                <a:spcPct val="0"/>
              </a:spcBef>
            </a:pPr>
            <a:r>
              <a:rPr lang="en-US" sz="5742" spc="620">
                <a:solidFill>
                  <a:srgbClr val="FFFFFF"/>
                </a:solidFill>
                <a:latin typeface="Alata"/>
                <a:ea typeface="Alata"/>
                <a:cs typeface="Alata"/>
                <a:sym typeface="Alata"/>
              </a:rPr>
              <a:t>CUSTOMER DATA MANAGEMENT AND ANALYSIS</a:t>
            </a:r>
          </a:p>
        </p:txBody>
      </p:sp>
      <p:sp>
        <p:nvSpPr>
          <p:cNvPr name="TextBox 10" id="10"/>
          <p:cNvSpPr txBox="true"/>
          <p:nvPr/>
        </p:nvSpPr>
        <p:spPr>
          <a:xfrm rot="0">
            <a:off x="2525689" y="1593754"/>
            <a:ext cx="2346439" cy="1025960"/>
          </a:xfrm>
          <a:prstGeom prst="rect">
            <a:avLst/>
          </a:prstGeom>
        </p:spPr>
        <p:txBody>
          <a:bodyPr anchor="t" rtlCol="false" tIns="0" lIns="0" bIns="0" rIns="0">
            <a:spAutoFit/>
          </a:bodyPr>
          <a:lstStyle/>
          <a:p>
            <a:pPr algn="l" marL="0" indent="0" lvl="0">
              <a:lnSpc>
                <a:spcPts val="2708"/>
              </a:lnSpc>
            </a:pPr>
            <a:r>
              <a:rPr lang="en-US" sz="2531" spc="179">
                <a:solidFill>
                  <a:srgbClr val="FFFFFF"/>
                </a:solidFill>
                <a:latin typeface="Glacial Indifference"/>
                <a:ea typeface="Glacial Indifference"/>
                <a:cs typeface="Glacial Indifference"/>
                <a:sym typeface="Glacial Indifference"/>
              </a:rPr>
              <a:t>Digital Egypt Pioneers Initiative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2"/>
            <a:stretch>
              <a:fillRect l="0" t="-76301" r="0" b="0"/>
            </a:stretch>
          </a:blipFill>
        </p:spPr>
      </p:sp>
      <p:sp>
        <p:nvSpPr>
          <p:cNvPr name="Freeform 3" id="3"/>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732861" y="414697"/>
            <a:ext cx="16822278" cy="9457606"/>
          </a:xfrm>
          <a:custGeom>
            <a:avLst/>
            <a:gdLst/>
            <a:ahLst/>
            <a:cxnLst/>
            <a:rect r="r" b="b" t="t" l="l"/>
            <a:pathLst>
              <a:path h="9457606" w="16822278">
                <a:moveTo>
                  <a:pt x="0" y="0"/>
                </a:moveTo>
                <a:lnTo>
                  <a:pt x="16822278" y="0"/>
                </a:lnTo>
                <a:lnTo>
                  <a:pt x="16822278" y="9457606"/>
                </a:lnTo>
                <a:lnTo>
                  <a:pt x="0" y="9457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61565" b="-49879"/>
            </a:stretch>
          </a:blipFill>
          <a:ln cap="sq">
            <a:noFill/>
            <a:prstDash val="solid"/>
            <a:miter/>
          </a:ln>
        </p:spPr>
      </p:sp>
      <p:sp>
        <p:nvSpPr>
          <p:cNvPr name="Freeform 7" id="7"/>
          <p:cNvSpPr/>
          <p:nvPr/>
        </p:nvSpPr>
        <p:spPr>
          <a:xfrm flipH="false" flipV="false" rot="0">
            <a:off x="3730543" y="2201148"/>
            <a:ext cx="10704816" cy="7057152"/>
          </a:xfrm>
          <a:custGeom>
            <a:avLst/>
            <a:gdLst/>
            <a:ahLst/>
            <a:cxnLst/>
            <a:rect r="r" b="b" t="t" l="l"/>
            <a:pathLst>
              <a:path h="7057152" w="10704816">
                <a:moveTo>
                  <a:pt x="0" y="0"/>
                </a:moveTo>
                <a:lnTo>
                  <a:pt x="10704816" y="0"/>
                </a:lnTo>
                <a:lnTo>
                  <a:pt x="10704816" y="7057152"/>
                </a:lnTo>
                <a:lnTo>
                  <a:pt x="0" y="7057152"/>
                </a:lnTo>
                <a:lnTo>
                  <a:pt x="0" y="0"/>
                </a:lnTo>
                <a:close/>
              </a:path>
            </a:pathLst>
          </a:custGeom>
          <a:blipFill>
            <a:blip r:embed="rId9"/>
            <a:stretch>
              <a:fillRect l="-36665" t="-25331" r="-24369" b="0"/>
            </a:stretch>
          </a:blipFill>
        </p:spPr>
      </p:sp>
      <p:sp>
        <p:nvSpPr>
          <p:cNvPr name="TextBox 8" id="8"/>
          <p:cNvSpPr txBox="true"/>
          <p:nvPr/>
        </p:nvSpPr>
        <p:spPr>
          <a:xfrm rot="0">
            <a:off x="1108760" y="895350"/>
            <a:ext cx="15948381" cy="1194436"/>
          </a:xfrm>
          <a:prstGeom prst="rect">
            <a:avLst/>
          </a:prstGeom>
        </p:spPr>
        <p:txBody>
          <a:bodyPr anchor="t" rtlCol="false" tIns="0" lIns="0" bIns="0" rIns="0">
            <a:spAutoFit/>
          </a:bodyPr>
          <a:lstStyle/>
          <a:p>
            <a:pPr algn="ctr" marL="0" indent="0" lvl="0">
              <a:lnSpc>
                <a:spcPts val="9764"/>
              </a:lnSpc>
              <a:spcBef>
                <a:spcPct val="0"/>
              </a:spcBef>
            </a:pPr>
            <a:r>
              <a:rPr lang="en-US" sz="6974" spc="-69">
                <a:solidFill>
                  <a:srgbClr val="FFFFFF"/>
                </a:solidFill>
                <a:latin typeface="Alata"/>
                <a:ea typeface="Alata"/>
                <a:cs typeface="Alata"/>
                <a:sym typeface="Alata"/>
              </a:rPr>
              <a:t>Revenue generated per category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2"/>
            <a:stretch>
              <a:fillRect l="0" t="-76301" r="0" b="0"/>
            </a:stretch>
          </a:blipFill>
        </p:spPr>
      </p:sp>
      <p:sp>
        <p:nvSpPr>
          <p:cNvPr name="Freeform 3" id="3"/>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732861" y="414697"/>
            <a:ext cx="16822278" cy="9457606"/>
          </a:xfrm>
          <a:custGeom>
            <a:avLst/>
            <a:gdLst/>
            <a:ahLst/>
            <a:cxnLst/>
            <a:rect r="r" b="b" t="t" l="l"/>
            <a:pathLst>
              <a:path h="9457606" w="16822278">
                <a:moveTo>
                  <a:pt x="0" y="0"/>
                </a:moveTo>
                <a:lnTo>
                  <a:pt x="16822278" y="0"/>
                </a:lnTo>
                <a:lnTo>
                  <a:pt x="16822278" y="9457606"/>
                </a:lnTo>
                <a:lnTo>
                  <a:pt x="0" y="9457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61565" b="-49879"/>
            </a:stretch>
          </a:blipFill>
          <a:ln cap="sq">
            <a:noFill/>
            <a:prstDash val="solid"/>
            <a:miter/>
          </a:ln>
        </p:spPr>
      </p:sp>
      <p:sp>
        <p:nvSpPr>
          <p:cNvPr name="Freeform 7" id="7"/>
          <p:cNvSpPr/>
          <p:nvPr/>
        </p:nvSpPr>
        <p:spPr>
          <a:xfrm flipH="false" flipV="false" rot="0">
            <a:off x="3630017" y="2602738"/>
            <a:ext cx="11027967" cy="7269565"/>
          </a:xfrm>
          <a:custGeom>
            <a:avLst/>
            <a:gdLst/>
            <a:ahLst/>
            <a:cxnLst/>
            <a:rect r="r" b="b" t="t" l="l"/>
            <a:pathLst>
              <a:path h="7269565" w="11027967">
                <a:moveTo>
                  <a:pt x="0" y="0"/>
                </a:moveTo>
                <a:lnTo>
                  <a:pt x="11027966" y="0"/>
                </a:lnTo>
                <a:lnTo>
                  <a:pt x="11027966" y="7269565"/>
                </a:lnTo>
                <a:lnTo>
                  <a:pt x="0" y="7269565"/>
                </a:lnTo>
                <a:lnTo>
                  <a:pt x="0" y="0"/>
                </a:lnTo>
                <a:close/>
              </a:path>
            </a:pathLst>
          </a:custGeom>
          <a:blipFill>
            <a:blip r:embed="rId9"/>
            <a:stretch>
              <a:fillRect l="-36297" t="-24713" r="-23690" b="0"/>
            </a:stretch>
          </a:blipFill>
        </p:spPr>
      </p:sp>
      <p:sp>
        <p:nvSpPr>
          <p:cNvPr name="TextBox 8" id="8"/>
          <p:cNvSpPr txBox="true"/>
          <p:nvPr/>
        </p:nvSpPr>
        <p:spPr>
          <a:xfrm rot="0">
            <a:off x="-159153" y="914400"/>
            <a:ext cx="18606306" cy="1003300"/>
          </a:xfrm>
          <a:prstGeom prst="rect">
            <a:avLst/>
          </a:prstGeom>
        </p:spPr>
        <p:txBody>
          <a:bodyPr anchor="t" rtlCol="false" tIns="0" lIns="0" bIns="0" rIns="0">
            <a:spAutoFit/>
          </a:bodyPr>
          <a:lstStyle/>
          <a:p>
            <a:pPr algn="ctr" marL="0" indent="0" lvl="0">
              <a:lnSpc>
                <a:spcPts val="8225"/>
              </a:lnSpc>
              <a:spcBef>
                <a:spcPct val="0"/>
              </a:spcBef>
            </a:pPr>
            <a:r>
              <a:rPr lang="en-US" sz="5875" spc="-58">
                <a:solidFill>
                  <a:srgbClr val="FFFFFF"/>
                </a:solidFill>
                <a:latin typeface="Alata"/>
                <a:ea typeface="Alata"/>
                <a:cs typeface="Alata"/>
                <a:sym typeface="Alata"/>
              </a:rPr>
              <a:t>Analyze the average order value per customer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860225">
            <a:off x="12926962" y="4667372"/>
            <a:ext cx="9987884" cy="9875520"/>
          </a:xfrm>
          <a:custGeom>
            <a:avLst/>
            <a:gdLst/>
            <a:ahLst/>
            <a:cxnLst/>
            <a:rect r="r" b="b" t="t" l="l"/>
            <a:pathLst>
              <a:path h="9875520" w="9987884">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185370">
            <a:off x="-3542676" y="-3258225"/>
            <a:ext cx="9142752" cy="9039896"/>
          </a:xfrm>
          <a:custGeom>
            <a:avLst/>
            <a:gdLst/>
            <a:ahLst/>
            <a:cxnLst/>
            <a:rect r="r" b="b" t="t" l="l"/>
            <a:pathLst>
              <a:path h="9039896" w="9142752">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3609871" y="3620653"/>
            <a:ext cx="11068259" cy="2224157"/>
            <a:chOff x="0" y="0"/>
            <a:chExt cx="2915097" cy="585786"/>
          </a:xfrm>
        </p:grpSpPr>
        <p:sp>
          <p:nvSpPr>
            <p:cNvPr name="Freeform 6" id="6"/>
            <p:cNvSpPr/>
            <p:nvPr/>
          </p:nvSpPr>
          <p:spPr>
            <a:xfrm flipH="false" flipV="false" rot="0">
              <a:off x="0" y="0"/>
              <a:ext cx="2915097" cy="585786"/>
            </a:xfrm>
            <a:custGeom>
              <a:avLst/>
              <a:gdLst/>
              <a:ahLst/>
              <a:cxnLst/>
              <a:rect r="r" b="b" t="t" l="l"/>
              <a:pathLst>
                <a:path h="585786" w="2915097">
                  <a:moveTo>
                    <a:pt x="0" y="0"/>
                  </a:moveTo>
                  <a:lnTo>
                    <a:pt x="2915097" y="0"/>
                  </a:lnTo>
                  <a:lnTo>
                    <a:pt x="2915097" y="585786"/>
                  </a:lnTo>
                  <a:lnTo>
                    <a:pt x="0" y="585786"/>
                  </a:lnTo>
                  <a:close/>
                </a:path>
              </a:pathLst>
            </a:custGeom>
            <a:gradFill rotWithShape="true">
              <a:gsLst>
                <a:gs pos="0">
                  <a:srgbClr val="5DE0E6">
                    <a:alpha val="16000"/>
                  </a:srgbClr>
                </a:gs>
                <a:gs pos="100000">
                  <a:srgbClr val="004AAD">
                    <a:alpha val="16000"/>
                  </a:srgbClr>
                </a:gs>
              </a:gsLst>
              <a:lin ang="0"/>
            </a:gradFill>
            <a:ln w="38100" cap="sq">
              <a:solidFill>
                <a:srgbClr val="F2F4F5">
                  <a:alpha val="15686"/>
                </a:srgbClr>
              </a:solidFill>
              <a:prstDash val="solid"/>
              <a:miter/>
            </a:ln>
          </p:spPr>
        </p:sp>
        <p:sp>
          <p:nvSpPr>
            <p:cNvPr name="TextBox 7" id="7"/>
            <p:cNvSpPr txBox="true"/>
            <p:nvPr/>
          </p:nvSpPr>
          <p:spPr>
            <a:xfrm>
              <a:off x="0" y="-161925"/>
              <a:ext cx="2915097" cy="747711"/>
            </a:xfrm>
            <a:prstGeom prst="rect">
              <a:avLst/>
            </a:prstGeom>
          </p:spPr>
          <p:txBody>
            <a:bodyPr anchor="ctr" rtlCol="false" tIns="50800" lIns="50800" bIns="50800" rIns="50800"/>
            <a:lstStyle/>
            <a:p>
              <a:pPr algn="ctr" marL="0" indent="0" lvl="0">
                <a:lnSpc>
                  <a:spcPts val="10942"/>
                </a:lnSpc>
                <a:spcBef>
                  <a:spcPct val="0"/>
                </a:spcBef>
              </a:pPr>
            </a:p>
          </p:txBody>
        </p:sp>
      </p:grpSp>
      <p:sp>
        <p:nvSpPr>
          <p:cNvPr name="TextBox 8" id="8"/>
          <p:cNvSpPr txBox="true"/>
          <p:nvPr/>
        </p:nvSpPr>
        <p:spPr>
          <a:xfrm rot="0">
            <a:off x="4118275" y="3999826"/>
            <a:ext cx="10051450" cy="1344528"/>
          </a:xfrm>
          <a:prstGeom prst="rect">
            <a:avLst/>
          </a:prstGeom>
        </p:spPr>
        <p:txBody>
          <a:bodyPr anchor="t" rtlCol="false" tIns="0" lIns="0" bIns="0" rIns="0">
            <a:spAutoFit/>
          </a:bodyPr>
          <a:lstStyle/>
          <a:p>
            <a:pPr algn="ctr" marL="0" indent="0" lvl="0">
              <a:lnSpc>
                <a:spcPts val="10942"/>
              </a:lnSpc>
              <a:spcBef>
                <a:spcPct val="0"/>
              </a:spcBef>
            </a:pPr>
            <a:r>
              <a:rPr lang="en-US" sz="7815" spc="508">
                <a:solidFill>
                  <a:srgbClr val="FFFFFF"/>
                </a:solidFill>
                <a:latin typeface="Alata"/>
                <a:ea typeface="Alata"/>
                <a:cs typeface="Alata"/>
                <a:sym typeface="Alata"/>
              </a:rPr>
              <a:t>DATA WAREHOUSE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257840">
            <a:off x="9587899" y="-1323153"/>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0">
            <a:off x="11158483" y="5731598"/>
            <a:ext cx="5260553" cy="455540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p:spPr>
        </p:sp>
      </p:grpSp>
      <p:grpSp>
        <p:nvGrpSpPr>
          <p:cNvPr name="Group 5" id="5"/>
          <p:cNvGrpSpPr>
            <a:grpSpLocks noChangeAspect="true"/>
          </p:cNvGrpSpPr>
          <p:nvPr/>
        </p:nvGrpSpPr>
        <p:grpSpPr>
          <a:xfrm rot="0">
            <a:off x="14509977" y="0"/>
            <a:ext cx="9203249" cy="7969598"/>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26" t="0" r="-14926" b="0"/>
              </a:stretch>
            </a:blipFill>
          </p:spPr>
        </p:sp>
      </p:grpSp>
      <p:grpSp>
        <p:nvGrpSpPr>
          <p:cNvPr name="Group 7" id="7"/>
          <p:cNvGrpSpPr>
            <a:grpSpLocks noChangeAspect="true"/>
          </p:cNvGrpSpPr>
          <p:nvPr/>
        </p:nvGrpSpPr>
        <p:grpSpPr>
          <a:xfrm rot="0">
            <a:off x="14509977" y="8363505"/>
            <a:ext cx="9203249" cy="7969598"/>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87" t="0" r="-14987" b="0"/>
              </a:stretch>
            </a:blipFill>
          </p:spPr>
        </p:sp>
      </p:grpSp>
      <p:sp>
        <p:nvSpPr>
          <p:cNvPr name="Freeform 9" id="9"/>
          <p:cNvSpPr/>
          <p:nvPr/>
        </p:nvSpPr>
        <p:spPr>
          <a:xfrm flipH="false" flipV="false" rot="1257840">
            <a:off x="-4515796" y="6609692"/>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194200" y="1321480"/>
            <a:ext cx="13931649" cy="1189674"/>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ea typeface="Alata"/>
                <a:cs typeface="Alata"/>
                <a:sym typeface="Alata"/>
              </a:rPr>
              <a:t>Data Warehouse Description</a:t>
            </a:r>
          </a:p>
        </p:txBody>
      </p:sp>
      <p:sp>
        <p:nvSpPr>
          <p:cNvPr name="TextBox 11" id="11"/>
          <p:cNvSpPr txBox="true"/>
          <p:nvPr/>
        </p:nvSpPr>
        <p:spPr>
          <a:xfrm rot="0">
            <a:off x="1194200" y="4161110"/>
            <a:ext cx="11319540" cy="5934136"/>
          </a:xfrm>
          <a:prstGeom prst="rect">
            <a:avLst/>
          </a:prstGeom>
        </p:spPr>
        <p:txBody>
          <a:bodyPr anchor="t" rtlCol="false" tIns="0" lIns="0" bIns="0" rIns="0">
            <a:spAutoFit/>
          </a:bodyPr>
          <a:lstStyle/>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FactOrdersAndDetails: This is the central table that stores transactional data, specifically orders and their details.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DimCategory: Holds information about product categories.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DimProduct: Contains details about each product.</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DimSupplier: Stores supplier-related data.</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DimCustomer: Contains customer information.</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DimAddress: Linked to DimCustomer, this table stores customer addresses.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DimOrderStatus: Tracks the status of orders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DimEmployee: Stores information on employees who may be handling orders.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DimShipper: Contains data about the shippers who handle deliveries.</a:t>
            </a:r>
          </a:p>
        </p:txBody>
      </p:sp>
      <p:sp>
        <p:nvSpPr>
          <p:cNvPr name="TextBox 12" id="12"/>
          <p:cNvSpPr txBox="true"/>
          <p:nvPr/>
        </p:nvSpPr>
        <p:spPr>
          <a:xfrm rot="0">
            <a:off x="1575067" y="2750139"/>
            <a:ext cx="9863387"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Open Sans"/>
                <a:ea typeface="Open Sans"/>
                <a:cs typeface="Open Sans"/>
                <a:sym typeface="Open Sans"/>
              </a:rPr>
              <a:t>Star schema data warehouse design where the central fact table (FactOrdersAndDetails) is linked to several dimension tables.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27456" y="898325"/>
            <a:ext cx="12604391" cy="8490349"/>
          </a:xfrm>
          <a:custGeom>
            <a:avLst/>
            <a:gdLst/>
            <a:ahLst/>
            <a:cxnLst/>
            <a:rect r="r" b="b" t="t" l="l"/>
            <a:pathLst>
              <a:path h="8490349" w="12604391">
                <a:moveTo>
                  <a:pt x="0" y="0"/>
                </a:moveTo>
                <a:lnTo>
                  <a:pt x="12604391" y="0"/>
                </a:lnTo>
                <a:lnTo>
                  <a:pt x="12604391" y="8490350"/>
                </a:lnTo>
                <a:lnTo>
                  <a:pt x="0" y="8490350"/>
                </a:lnTo>
                <a:lnTo>
                  <a:pt x="0" y="0"/>
                </a:lnTo>
                <a:close/>
              </a:path>
            </a:pathLst>
          </a:custGeom>
          <a:blipFill>
            <a:blip r:embed="rId4"/>
            <a:stretch>
              <a:fillRect l="0" t="0" r="-2246" b="0"/>
            </a:stretch>
          </a:blipFill>
        </p:spPr>
      </p:sp>
      <p:sp>
        <p:nvSpPr>
          <p:cNvPr name="TextBox 5" id="5"/>
          <p:cNvSpPr txBox="true"/>
          <p:nvPr/>
        </p:nvSpPr>
        <p:spPr>
          <a:xfrm rot="0">
            <a:off x="257234" y="1755428"/>
            <a:ext cx="4846346" cy="4500754"/>
          </a:xfrm>
          <a:prstGeom prst="rect">
            <a:avLst/>
          </a:prstGeom>
        </p:spPr>
        <p:txBody>
          <a:bodyPr anchor="t" rtlCol="false" tIns="0" lIns="0" bIns="0" rIns="0">
            <a:spAutoFit/>
          </a:bodyPr>
          <a:lstStyle/>
          <a:p>
            <a:pPr algn="l">
              <a:lnSpc>
                <a:spcPts val="8985"/>
              </a:lnSpc>
            </a:pPr>
            <a:r>
              <a:rPr lang="en-US" sz="6417" spc="417">
                <a:solidFill>
                  <a:srgbClr val="FFFFFF"/>
                </a:solidFill>
                <a:latin typeface="Alata"/>
                <a:ea typeface="Alata"/>
                <a:cs typeface="Alata"/>
                <a:sym typeface="Alata"/>
              </a:rPr>
              <a:t>Data Warehouse</a:t>
            </a:r>
          </a:p>
          <a:p>
            <a:pPr algn="l">
              <a:lnSpc>
                <a:spcPts val="8985"/>
              </a:lnSpc>
            </a:pPr>
            <a:r>
              <a:rPr lang="en-US" sz="6417" spc="417">
                <a:solidFill>
                  <a:srgbClr val="FFFFFF"/>
                </a:solidFill>
                <a:latin typeface="Alata"/>
                <a:ea typeface="Alata"/>
                <a:cs typeface="Alata"/>
                <a:sym typeface="Alata"/>
              </a:rPr>
              <a:t>Star </a:t>
            </a:r>
          </a:p>
          <a:p>
            <a:pPr algn="l" marL="0" indent="0" lvl="0">
              <a:lnSpc>
                <a:spcPts val="8985"/>
              </a:lnSpc>
              <a:spcBef>
                <a:spcPct val="0"/>
              </a:spcBef>
            </a:pPr>
            <a:r>
              <a:rPr lang="en-US" sz="6417" spc="417">
                <a:solidFill>
                  <a:srgbClr val="FFFFFF"/>
                </a:solidFill>
                <a:latin typeface="Alata"/>
                <a:ea typeface="Alata"/>
                <a:cs typeface="Alata"/>
                <a:sym typeface="Alata"/>
              </a:rPr>
              <a:t>Schema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2848" y="2501499"/>
            <a:ext cx="8981152" cy="4099936"/>
          </a:xfrm>
          <a:custGeom>
            <a:avLst/>
            <a:gdLst/>
            <a:ahLst/>
            <a:cxnLst/>
            <a:rect r="r" b="b" t="t" l="l"/>
            <a:pathLst>
              <a:path h="4099936" w="8981152">
                <a:moveTo>
                  <a:pt x="0" y="0"/>
                </a:moveTo>
                <a:lnTo>
                  <a:pt x="8981152" y="0"/>
                </a:lnTo>
                <a:lnTo>
                  <a:pt x="8981152" y="4099936"/>
                </a:lnTo>
                <a:lnTo>
                  <a:pt x="0" y="4099936"/>
                </a:lnTo>
                <a:lnTo>
                  <a:pt x="0" y="0"/>
                </a:lnTo>
                <a:close/>
              </a:path>
            </a:pathLst>
          </a:custGeom>
          <a:blipFill>
            <a:blip r:embed="rId6"/>
            <a:stretch>
              <a:fillRect l="-32608" t="-104584" r="-40382" b="-88238"/>
            </a:stretch>
          </a:blipFill>
        </p:spPr>
      </p:sp>
      <p:sp>
        <p:nvSpPr>
          <p:cNvPr name="TextBox 5" id="5"/>
          <p:cNvSpPr txBox="true"/>
          <p:nvPr/>
        </p:nvSpPr>
        <p:spPr>
          <a:xfrm rot="0">
            <a:off x="9819127" y="2368149"/>
            <a:ext cx="7900804" cy="1192035"/>
          </a:xfrm>
          <a:prstGeom prst="rect">
            <a:avLst/>
          </a:prstGeom>
        </p:spPr>
        <p:txBody>
          <a:bodyPr anchor="t" rtlCol="false" tIns="0" lIns="0" bIns="0" rIns="0">
            <a:spAutoFit/>
          </a:bodyPr>
          <a:lstStyle/>
          <a:p>
            <a:pPr algn="l" marL="0" indent="0" lvl="0">
              <a:lnSpc>
                <a:spcPts val="9786"/>
              </a:lnSpc>
              <a:spcBef>
                <a:spcPct val="0"/>
              </a:spcBef>
            </a:pPr>
            <a:r>
              <a:rPr lang="en-US" sz="6990" spc="454">
                <a:solidFill>
                  <a:srgbClr val="FFFFFF"/>
                </a:solidFill>
                <a:latin typeface="Alata"/>
                <a:ea typeface="Alata"/>
                <a:cs typeface="Alata"/>
                <a:sym typeface="Alata"/>
              </a:rPr>
              <a:t>ETL</a:t>
            </a:r>
          </a:p>
        </p:txBody>
      </p:sp>
      <p:sp>
        <p:nvSpPr>
          <p:cNvPr name="TextBox 6" id="6"/>
          <p:cNvSpPr txBox="true"/>
          <p:nvPr/>
        </p:nvSpPr>
        <p:spPr>
          <a:xfrm rot="0">
            <a:off x="9819127" y="3668545"/>
            <a:ext cx="6571744" cy="4869073"/>
          </a:xfrm>
          <a:prstGeom prst="rect">
            <a:avLst/>
          </a:prstGeom>
        </p:spPr>
        <p:txBody>
          <a:bodyPr anchor="t" rtlCol="false" tIns="0" lIns="0" bIns="0" rIns="0">
            <a:spAutoFit/>
          </a:bodyPr>
          <a:lstStyle/>
          <a:p>
            <a:pPr algn="l" marL="505011" indent="-252505" lvl="1">
              <a:lnSpc>
                <a:spcPts val="3274"/>
              </a:lnSpc>
              <a:buFont typeface="Arial"/>
              <a:buChar char="•"/>
            </a:pPr>
            <a:r>
              <a:rPr lang="en-US" sz="2339" spc="166">
                <a:solidFill>
                  <a:srgbClr val="FFFFFF"/>
                </a:solidFill>
                <a:latin typeface="Glacial Indifference"/>
                <a:ea typeface="Glacial Indifference"/>
                <a:cs typeface="Glacial Indifference"/>
                <a:sym typeface="Glacial Indifference"/>
              </a:rPr>
              <a:t>Establish source database connection (ECommerceDB) and target data warehouse connection (ECommerceDW) using SQLAlchemy.</a:t>
            </a:r>
          </a:p>
          <a:p>
            <a:pPr algn="l" marL="505011" indent="-252505" lvl="1">
              <a:lnSpc>
                <a:spcPts val="3274"/>
              </a:lnSpc>
              <a:buFont typeface="Arial"/>
              <a:buChar char="•"/>
            </a:pPr>
            <a:r>
              <a:rPr lang="en-US" sz="2339" spc="166">
                <a:solidFill>
                  <a:srgbClr val="FFFFFF"/>
                </a:solidFill>
                <a:latin typeface="Glacial Indifference"/>
                <a:ea typeface="Glacial Indifference"/>
                <a:cs typeface="Glacial Indifference"/>
                <a:sym typeface="Glacial Indifference"/>
              </a:rPr>
              <a:t>Define source tables (Customer, Address, Employee, etc.) and load data into pandas DataFrames.</a:t>
            </a:r>
          </a:p>
          <a:p>
            <a:pPr algn="l" marL="505011" indent="-252505" lvl="1">
              <a:lnSpc>
                <a:spcPts val="3274"/>
              </a:lnSpc>
              <a:buFont typeface="Arial"/>
              <a:buChar char="•"/>
            </a:pPr>
            <a:r>
              <a:rPr lang="en-US" sz="2339" spc="166">
                <a:solidFill>
                  <a:srgbClr val="FFFFFF"/>
                </a:solidFill>
                <a:latin typeface="Glacial Indifference"/>
                <a:ea typeface="Glacial Indifference"/>
                <a:cs typeface="Glacial Indifference"/>
                <a:sym typeface="Glacial Indifference"/>
              </a:rPr>
              <a:t>Perform data preparation and transformation (e.g., filling missing values, combining names).</a:t>
            </a:r>
          </a:p>
          <a:p>
            <a:pPr algn="l" marL="505011" indent="-252505" lvl="1">
              <a:lnSpc>
                <a:spcPts val="3274"/>
              </a:lnSpc>
              <a:buFont typeface="Arial"/>
              <a:buChar char="•"/>
            </a:pPr>
            <a:r>
              <a:rPr lang="en-US" sz="2339" spc="166">
                <a:solidFill>
                  <a:srgbClr val="FFFFFF"/>
                </a:solidFill>
                <a:latin typeface="Glacial Indifference"/>
                <a:ea typeface="Glacial Indifference"/>
                <a:cs typeface="Glacial Indifference"/>
                <a:sym typeface="Glacial Indifference"/>
              </a:rPr>
              <a:t>Transform DataFrames to match the structure of Dimension and Fact tables.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5873"/>
            <a:ext cx="10979211" cy="10316121"/>
            <a:chOff x="0" y="0"/>
            <a:chExt cx="2891644" cy="2717003"/>
          </a:xfrm>
        </p:grpSpPr>
        <p:sp>
          <p:nvSpPr>
            <p:cNvPr name="Freeform 3" id="3"/>
            <p:cNvSpPr/>
            <p:nvPr/>
          </p:nvSpPr>
          <p:spPr>
            <a:xfrm flipH="false" flipV="false" rot="0">
              <a:off x="0" y="0"/>
              <a:ext cx="2891644" cy="2717003"/>
            </a:xfrm>
            <a:custGeom>
              <a:avLst/>
              <a:gdLst/>
              <a:ahLst/>
              <a:cxnLst/>
              <a:rect r="r" b="b" t="t" l="l"/>
              <a:pathLst>
                <a:path h="2717003" w="2891644">
                  <a:moveTo>
                    <a:pt x="0" y="0"/>
                  </a:moveTo>
                  <a:lnTo>
                    <a:pt x="2891644" y="0"/>
                  </a:lnTo>
                  <a:lnTo>
                    <a:pt x="2891644" y="2717003"/>
                  </a:lnTo>
                  <a:lnTo>
                    <a:pt x="0" y="2717003"/>
                  </a:lnTo>
                  <a:close/>
                </a:path>
              </a:pathLst>
            </a:custGeom>
            <a:solidFill>
              <a:srgbClr val="22211E"/>
            </a:solidFill>
          </p:spPr>
        </p:sp>
        <p:sp>
          <p:nvSpPr>
            <p:cNvPr name="TextBox 4" id="4"/>
            <p:cNvSpPr txBox="true"/>
            <p:nvPr/>
          </p:nvSpPr>
          <p:spPr>
            <a:xfrm>
              <a:off x="0" y="-38100"/>
              <a:ext cx="2891644" cy="275510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2075248" y="2336294"/>
            <a:ext cx="90508" cy="1649490"/>
            <a:chOff x="0" y="0"/>
            <a:chExt cx="23837" cy="434434"/>
          </a:xfrm>
        </p:grpSpPr>
        <p:sp>
          <p:nvSpPr>
            <p:cNvPr name="Freeform 7" id="7"/>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8" id="8"/>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75248" y="4735959"/>
            <a:ext cx="90508" cy="1649490"/>
            <a:chOff x="0" y="0"/>
            <a:chExt cx="23837" cy="434434"/>
          </a:xfrm>
        </p:grpSpPr>
        <p:sp>
          <p:nvSpPr>
            <p:cNvPr name="Freeform 10" id="10"/>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1" id="11"/>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075248" y="7135624"/>
            <a:ext cx="90508" cy="1649490"/>
            <a:chOff x="0" y="0"/>
            <a:chExt cx="23837" cy="434434"/>
          </a:xfrm>
        </p:grpSpPr>
        <p:sp>
          <p:nvSpPr>
            <p:cNvPr name="Freeform 13" id="13"/>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4" id="14"/>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05217" y="1075803"/>
            <a:ext cx="6265883" cy="1094283"/>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Azure Cloud</a:t>
            </a:r>
          </a:p>
        </p:txBody>
      </p:sp>
      <p:sp>
        <p:nvSpPr>
          <p:cNvPr name="Freeform 16" id="16"/>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17" id="17"/>
          <p:cNvSpPr/>
          <p:nvPr/>
        </p:nvSpPr>
        <p:spPr>
          <a:xfrm flipH="false" flipV="false" rot="0">
            <a:off x="13031105" y="848272"/>
            <a:ext cx="3530866" cy="3530866"/>
          </a:xfrm>
          <a:custGeom>
            <a:avLst/>
            <a:gdLst/>
            <a:ahLst/>
            <a:cxnLst/>
            <a:rect r="r" b="b" t="t" l="l"/>
            <a:pathLst>
              <a:path h="3530866" w="3530866">
                <a:moveTo>
                  <a:pt x="0" y="0"/>
                </a:moveTo>
                <a:lnTo>
                  <a:pt x="3530866" y="0"/>
                </a:lnTo>
                <a:lnTo>
                  <a:pt x="3530866" y="3530866"/>
                </a:lnTo>
                <a:lnTo>
                  <a:pt x="0" y="3530866"/>
                </a:lnTo>
                <a:lnTo>
                  <a:pt x="0" y="0"/>
                </a:lnTo>
                <a:close/>
              </a:path>
            </a:pathLst>
          </a:custGeom>
          <a:blipFill>
            <a:blip r:embed="rId4"/>
            <a:stretch>
              <a:fillRect l="0" t="0" r="0" b="0"/>
            </a:stretch>
          </a:blipFill>
        </p:spPr>
      </p:sp>
      <p:sp>
        <p:nvSpPr>
          <p:cNvPr name="Freeform 18" id="18"/>
          <p:cNvSpPr/>
          <p:nvPr/>
        </p:nvSpPr>
        <p:spPr>
          <a:xfrm flipH="false" flipV="false" rot="0">
            <a:off x="14796538" y="5855688"/>
            <a:ext cx="3208442" cy="3208442"/>
          </a:xfrm>
          <a:custGeom>
            <a:avLst/>
            <a:gdLst/>
            <a:ahLst/>
            <a:cxnLst/>
            <a:rect r="r" b="b" t="t" l="l"/>
            <a:pathLst>
              <a:path h="3208442" w="3208442">
                <a:moveTo>
                  <a:pt x="0" y="0"/>
                </a:moveTo>
                <a:lnTo>
                  <a:pt x="3208442" y="0"/>
                </a:lnTo>
                <a:lnTo>
                  <a:pt x="3208442" y="3208442"/>
                </a:lnTo>
                <a:lnTo>
                  <a:pt x="0" y="3208442"/>
                </a:lnTo>
                <a:lnTo>
                  <a:pt x="0" y="0"/>
                </a:lnTo>
                <a:close/>
              </a:path>
            </a:pathLst>
          </a:custGeom>
          <a:blipFill>
            <a:blip r:embed="rId5"/>
            <a:stretch>
              <a:fillRect l="0" t="0" r="0" b="0"/>
            </a:stretch>
          </a:blipFill>
        </p:spPr>
      </p:sp>
      <p:sp>
        <p:nvSpPr>
          <p:cNvPr name="Freeform 19" id="19"/>
          <p:cNvSpPr/>
          <p:nvPr/>
        </p:nvSpPr>
        <p:spPr>
          <a:xfrm flipH="false" flipV="false" rot="0">
            <a:off x="11154449" y="5855688"/>
            <a:ext cx="3466851" cy="3466851"/>
          </a:xfrm>
          <a:custGeom>
            <a:avLst/>
            <a:gdLst/>
            <a:ahLst/>
            <a:cxnLst/>
            <a:rect r="r" b="b" t="t" l="l"/>
            <a:pathLst>
              <a:path h="3466851" w="3466851">
                <a:moveTo>
                  <a:pt x="0" y="0"/>
                </a:moveTo>
                <a:lnTo>
                  <a:pt x="3466851" y="0"/>
                </a:lnTo>
                <a:lnTo>
                  <a:pt x="3466851" y="3466851"/>
                </a:lnTo>
                <a:lnTo>
                  <a:pt x="0" y="3466851"/>
                </a:lnTo>
                <a:lnTo>
                  <a:pt x="0" y="0"/>
                </a:lnTo>
                <a:close/>
              </a:path>
            </a:pathLst>
          </a:custGeom>
          <a:blipFill>
            <a:blip r:embed="rId6"/>
            <a:stretch>
              <a:fillRect l="0" t="0" r="0" b="0"/>
            </a:stretch>
          </a:blipFill>
        </p:spPr>
      </p:sp>
      <p:sp>
        <p:nvSpPr>
          <p:cNvPr name="TextBox 20" id="20"/>
          <p:cNvSpPr txBox="true"/>
          <p:nvPr/>
        </p:nvSpPr>
        <p:spPr>
          <a:xfrm rot="0">
            <a:off x="2389141" y="2590678"/>
            <a:ext cx="8395078" cy="1074048"/>
          </a:xfrm>
          <a:prstGeom prst="rect">
            <a:avLst/>
          </a:prstGeom>
        </p:spPr>
        <p:txBody>
          <a:bodyPr anchor="t" rtlCol="false" tIns="0" lIns="0" bIns="0" rIns="0">
            <a:spAutoFit/>
          </a:bodyPr>
          <a:lstStyle/>
          <a:p>
            <a:pPr algn="l" marL="0" indent="0" lvl="0">
              <a:lnSpc>
                <a:spcPts val="4325"/>
              </a:lnSpc>
              <a:spcBef>
                <a:spcPct val="0"/>
              </a:spcBef>
            </a:pPr>
            <a:r>
              <a:rPr lang="en-US" sz="3089" spc="200">
                <a:solidFill>
                  <a:srgbClr val="FFFFFF"/>
                </a:solidFill>
                <a:latin typeface="Alata"/>
                <a:ea typeface="Alata"/>
                <a:cs typeface="Alata"/>
                <a:sym typeface="Alata"/>
              </a:rPr>
              <a:t>Azure Cloud for scalable data storage and processing.</a:t>
            </a:r>
          </a:p>
        </p:txBody>
      </p:sp>
      <p:sp>
        <p:nvSpPr>
          <p:cNvPr name="TextBox 21" id="21"/>
          <p:cNvSpPr txBox="true"/>
          <p:nvPr/>
        </p:nvSpPr>
        <p:spPr>
          <a:xfrm rot="0">
            <a:off x="2389141" y="4768487"/>
            <a:ext cx="7813520" cy="1616963"/>
          </a:xfrm>
          <a:prstGeom prst="rect">
            <a:avLst/>
          </a:prstGeom>
        </p:spPr>
        <p:txBody>
          <a:bodyPr anchor="t" rtlCol="false" tIns="0" lIns="0" bIns="0" rIns="0">
            <a:spAutoFit/>
          </a:bodyPr>
          <a:lstStyle/>
          <a:p>
            <a:pPr algn="l" marL="0" indent="0" lvl="0">
              <a:lnSpc>
                <a:spcPts val="4326"/>
              </a:lnSpc>
              <a:spcBef>
                <a:spcPct val="0"/>
              </a:spcBef>
            </a:pPr>
            <a:r>
              <a:rPr lang="en-US" sz="3090" spc="200">
                <a:solidFill>
                  <a:srgbClr val="FFFFFF"/>
                </a:solidFill>
                <a:latin typeface="Alata"/>
                <a:ea typeface="Alata"/>
                <a:cs typeface="Alata"/>
                <a:sym typeface="Alata"/>
              </a:rPr>
              <a:t>Azure Synapse Analytics for integrated data analytics and transformation.</a:t>
            </a:r>
          </a:p>
        </p:txBody>
      </p:sp>
      <p:sp>
        <p:nvSpPr>
          <p:cNvPr name="TextBox 22" id="22"/>
          <p:cNvSpPr txBox="true"/>
          <p:nvPr/>
        </p:nvSpPr>
        <p:spPr>
          <a:xfrm rot="0">
            <a:off x="2367619" y="7168152"/>
            <a:ext cx="8611592" cy="1616963"/>
          </a:xfrm>
          <a:prstGeom prst="rect">
            <a:avLst/>
          </a:prstGeom>
        </p:spPr>
        <p:txBody>
          <a:bodyPr anchor="t" rtlCol="false" tIns="0" lIns="0" bIns="0" rIns="0">
            <a:spAutoFit/>
          </a:bodyPr>
          <a:lstStyle/>
          <a:p>
            <a:pPr algn="l" marL="0" indent="0" lvl="0">
              <a:lnSpc>
                <a:spcPts val="4326"/>
              </a:lnSpc>
              <a:spcBef>
                <a:spcPct val="0"/>
              </a:spcBef>
            </a:pPr>
            <a:r>
              <a:rPr lang="en-US" sz="3090" spc="200">
                <a:solidFill>
                  <a:srgbClr val="FFFFFF"/>
                </a:solidFill>
                <a:latin typeface="Alata"/>
                <a:ea typeface="Alata"/>
                <a:cs typeface="Alata"/>
                <a:sym typeface="Alata"/>
              </a:rPr>
              <a:t>Azure Synapse to efficiently store and convert CSV file data into structured tables within the data warehouse.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grpSp>
        <p:nvGrpSpPr>
          <p:cNvPr name="Group 2" id="2"/>
          <p:cNvGrpSpPr/>
          <p:nvPr/>
        </p:nvGrpSpPr>
        <p:grpSpPr>
          <a:xfrm rot="0">
            <a:off x="177372" y="239487"/>
            <a:ext cx="8834855" cy="1813792"/>
            <a:chOff x="0" y="0"/>
            <a:chExt cx="2326875" cy="477706"/>
          </a:xfrm>
        </p:grpSpPr>
        <p:sp>
          <p:nvSpPr>
            <p:cNvPr name="Freeform 3" id="3"/>
            <p:cNvSpPr/>
            <p:nvPr/>
          </p:nvSpPr>
          <p:spPr>
            <a:xfrm flipH="false" flipV="false" rot="0">
              <a:off x="0" y="0"/>
              <a:ext cx="2326875" cy="477706"/>
            </a:xfrm>
            <a:custGeom>
              <a:avLst/>
              <a:gdLst/>
              <a:ahLst/>
              <a:cxnLst/>
              <a:rect r="r" b="b" t="t" l="l"/>
              <a:pathLst>
                <a:path h="477706" w="2326875">
                  <a:moveTo>
                    <a:pt x="0" y="0"/>
                  </a:moveTo>
                  <a:lnTo>
                    <a:pt x="2326875" y="0"/>
                  </a:lnTo>
                  <a:lnTo>
                    <a:pt x="2326875" y="477706"/>
                  </a:lnTo>
                  <a:lnTo>
                    <a:pt x="0" y="477706"/>
                  </a:lnTo>
                  <a:close/>
                </a:path>
              </a:pathLst>
            </a:custGeom>
            <a:solidFill>
              <a:srgbClr val="22211E"/>
            </a:solidFill>
            <a:ln w="66675" cap="sq">
              <a:solidFill>
                <a:srgbClr val="F2F4F5"/>
              </a:solidFill>
              <a:prstDash val="solid"/>
              <a:miter/>
            </a:ln>
          </p:spPr>
        </p:sp>
        <p:sp>
          <p:nvSpPr>
            <p:cNvPr name="TextBox 4" id="4"/>
            <p:cNvSpPr txBox="true"/>
            <p:nvPr/>
          </p:nvSpPr>
          <p:spPr>
            <a:xfrm>
              <a:off x="0" y="-123825"/>
              <a:ext cx="2326875" cy="601531"/>
            </a:xfrm>
            <a:prstGeom prst="rect">
              <a:avLst/>
            </a:prstGeom>
          </p:spPr>
          <p:txBody>
            <a:bodyPr anchor="ctr" rtlCol="false" tIns="50800" lIns="50800" bIns="50800" rIns="50800"/>
            <a:lstStyle/>
            <a:p>
              <a:pPr algn="ctr" marL="0" indent="0" lvl="0">
                <a:lnSpc>
                  <a:spcPts val="9026"/>
                </a:lnSpc>
                <a:spcBef>
                  <a:spcPct val="0"/>
                </a:spcBef>
              </a:pPr>
              <a:r>
                <a:rPr lang="en-US" sz="6447" spc="419">
                  <a:solidFill>
                    <a:srgbClr val="FFFFFF"/>
                  </a:solidFill>
                  <a:latin typeface="Alata"/>
                  <a:ea typeface="Alata"/>
                  <a:cs typeface="Alata"/>
                  <a:sym typeface="Alata"/>
                </a:rPr>
                <a:t>Analysis in Synapse</a:t>
              </a:r>
            </a:p>
          </p:txBody>
        </p:sp>
      </p:grpSp>
      <p:sp>
        <p:nvSpPr>
          <p:cNvPr name="Freeform 5" id="5"/>
          <p:cNvSpPr/>
          <p:nvPr/>
        </p:nvSpPr>
        <p:spPr>
          <a:xfrm flipH="false" flipV="false" rot="0">
            <a:off x="177372" y="2666114"/>
            <a:ext cx="8464008" cy="7010579"/>
          </a:xfrm>
          <a:custGeom>
            <a:avLst/>
            <a:gdLst/>
            <a:ahLst/>
            <a:cxnLst/>
            <a:rect r="r" b="b" t="t" l="l"/>
            <a:pathLst>
              <a:path h="7010579" w="8464008">
                <a:moveTo>
                  <a:pt x="0" y="0"/>
                </a:moveTo>
                <a:lnTo>
                  <a:pt x="8464008" y="0"/>
                </a:lnTo>
                <a:lnTo>
                  <a:pt x="8464008" y="7010578"/>
                </a:lnTo>
                <a:lnTo>
                  <a:pt x="0" y="7010578"/>
                </a:lnTo>
                <a:lnTo>
                  <a:pt x="0" y="0"/>
                </a:lnTo>
                <a:close/>
              </a:path>
            </a:pathLst>
          </a:custGeom>
          <a:blipFill>
            <a:blip r:embed="rId2"/>
            <a:stretch>
              <a:fillRect l="-50559" t="-31847" r="-89796" b="0"/>
            </a:stretch>
          </a:blipFill>
        </p:spPr>
      </p:sp>
      <p:sp>
        <p:nvSpPr>
          <p:cNvPr name="Freeform 6" id="6"/>
          <p:cNvSpPr/>
          <p:nvPr/>
        </p:nvSpPr>
        <p:spPr>
          <a:xfrm flipH="false" flipV="false" rot="0">
            <a:off x="8815343" y="3474897"/>
            <a:ext cx="9275773" cy="5393013"/>
          </a:xfrm>
          <a:custGeom>
            <a:avLst/>
            <a:gdLst/>
            <a:ahLst/>
            <a:cxnLst/>
            <a:rect r="r" b="b" t="t" l="l"/>
            <a:pathLst>
              <a:path h="5393013" w="9275773">
                <a:moveTo>
                  <a:pt x="0" y="0"/>
                </a:moveTo>
                <a:lnTo>
                  <a:pt x="9275774" y="0"/>
                </a:lnTo>
                <a:lnTo>
                  <a:pt x="9275774" y="5393012"/>
                </a:lnTo>
                <a:lnTo>
                  <a:pt x="0" y="5393012"/>
                </a:lnTo>
                <a:lnTo>
                  <a:pt x="0" y="0"/>
                </a:lnTo>
                <a:close/>
              </a:path>
            </a:pathLst>
          </a:custGeom>
          <a:blipFill>
            <a:blip r:embed="rId3"/>
            <a:stretch>
              <a:fillRect l="-44049" t="-41325" r="-38376" b="0"/>
            </a:stretch>
          </a:blipFill>
        </p:spPr>
      </p:sp>
      <p:sp>
        <p:nvSpPr>
          <p:cNvPr name="TextBox 7" id="7"/>
          <p:cNvSpPr txBox="true"/>
          <p:nvPr/>
        </p:nvSpPr>
        <p:spPr>
          <a:xfrm rot="0">
            <a:off x="8618460" y="1100143"/>
            <a:ext cx="9669540"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Total Sales by Month and Year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grpSp>
        <p:nvGrpSpPr>
          <p:cNvPr name="Group 2" id="2"/>
          <p:cNvGrpSpPr/>
          <p:nvPr/>
        </p:nvGrpSpPr>
        <p:grpSpPr>
          <a:xfrm rot="0">
            <a:off x="177372" y="239487"/>
            <a:ext cx="8834855" cy="1813792"/>
            <a:chOff x="0" y="0"/>
            <a:chExt cx="2326875" cy="477706"/>
          </a:xfrm>
        </p:grpSpPr>
        <p:sp>
          <p:nvSpPr>
            <p:cNvPr name="Freeform 3" id="3"/>
            <p:cNvSpPr/>
            <p:nvPr/>
          </p:nvSpPr>
          <p:spPr>
            <a:xfrm flipH="false" flipV="false" rot="0">
              <a:off x="0" y="0"/>
              <a:ext cx="2326875" cy="477706"/>
            </a:xfrm>
            <a:custGeom>
              <a:avLst/>
              <a:gdLst/>
              <a:ahLst/>
              <a:cxnLst/>
              <a:rect r="r" b="b" t="t" l="l"/>
              <a:pathLst>
                <a:path h="477706" w="2326875">
                  <a:moveTo>
                    <a:pt x="0" y="0"/>
                  </a:moveTo>
                  <a:lnTo>
                    <a:pt x="2326875" y="0"/>
                  </a:lnTo>
                  <a:lnTo>
                    <a:pt x="2326875" y="477706"/>
                  </a:lnTo>
                  <a:lnTo>
                    <a:pt x="0" y="477706"/>
                  </a:lnTo>
                  <a:close/>
                </a:path>
              </a:pathLst>
            </a:custGeom>
            <a:solidFill>
              <a:srgbClr val="22211E"/>
            </a:solidFill>
            <a:ln w="66675" cap="sq">
              <a:solidFill>
                <a:srgbClr val="F2F4F5"/>
              </a:solidFill>
              <a:prstDash val="solid"/>
              <a:miter/>
            </a:ln>
          </p:spPr>
        </p:sp>
        <p:sp>
          <p:nvSpPr>
            <p:cNvPr name="TextBox 4" id="4"/>
            <p:cNvSpPr txBox="true"/>
            <p:nvPr/>
          </p:nvSpPr>
          <p:spPr>
            <a:xfrm>
              <a:off x="0" y="-123825"/>
              <a:ext cx="2326875" cy="601531"/>
            </a:xfrm>
            <a:prstGeom prst="rect">
              <a:avLst/>
            </a:prstGeom>
          </p:spPr>
          <p:txBody>
            <a:bodyPr anchor="ctr" rtlCol="false" tIns="50800" lIns="50800" bIns="50800" rIns="50800"/>
            <a:lstStyle/>
            <a:p>
              <a:pPr algn="ctr" marL="0" indent="0" lvl="0">
                <a:lnSpc>
                  <a:spcPts val="9026"/>
                </a:lnSpc>
                <a:spcBef>
                  <a:spcPct val="0"/>
                </a:spcBef>
              </a:pPr>
              <a:r>
                <a:rPr lang="en-US" sz="6447" spc="419">
                  <a:solidFill>
                    <a:srgbClr val="FFFFFF"/>
                  </a:solidFill>
                  <a:latin typeface="Alata"/>
                  <a:ea typeface="Alata"/>
                  <a:cs typeface="Alata"/>
                  <a:sym typeface="Alata"/>
                </a:rPr>
                <a:t>Analysis in Synapse</a:t>
              </a:r>
            </a:p>
          </p:txBody>
        </p:sp>
      </p:grpSp>
      <p:sp>
        <p:nvSpPr>
          <p:cNvPr name="Freeform 5" id="5"/>
          <p:cNvSpPr/>
          <p:nvPr/>
        </p:nvSpPr>
        <p:spPr>
          <a:xfrm flipH="false" flipV="false" rot="0">
            <a:off x="177372" y="2485561"/>
            <a:ext cx="7907188" cy="7461846"/>
          </a:xfrm>
          <a:custGeom>
            <a:avLst/>
            <a:gdLst/>
            <a:ahLst/>
            <a:cxnLst/>
            <a:rect r="r" b="b" t="t" l="l"/>
            <a:pathLst>
              <a:path h="7461846" w="7907188">
                <a:moveTo>
                  <a:pt x="0" y="0"/>
                </a:moveTo>
                <a:lnTo>
                  <a:pt x="7907189" y="0"/>
                </a:lnTo>
                <a:lnTo>
                  <a:pt x="7907189" y="7461846"/>
                </a:lnTo>
                <a:lnTo>
                  <a:pt x="0" y="7461846"/>
                </a:lnTo>
                <a:lnTo>
                  <a:pt x="0" y="0"/>
                </a:lnTo>
                <a:close/>
              </a:path>
            </a:pathLst>
          </a:custGeom>
          <a:blipFill>
            <a:blip r:embed="rId2"/>
            <a:stretch>
              <a:fillRect l="-59790" t="-31151" r="-112605" b="0"/>
            </a:stretch>
          </a:blipFill>
        </p:spPr>
      </p:sp>
      <p:sp>
        <p:nvSpPr>
          <p:cNvPr name="Freeform 6" id="6"/>
          <p:cNvSpPr/>
          <p:nvPr/>
        </p:nvSpPr>
        <p:spPr>
          <a:xfrm flipH="false" flipV="false" rot="0">
            <a:off x="8413699" y="3095915"/>
            <a:ext cx="9628197" cy="6162385"/>
          </a:xfrm>
          <a:custGeom>
            <a:avLst/>
            <a:gdLst/>
            <a:ahLst/>
            <a:cxnLst/>
            <a:rect r="r" b="b" t="t" l="l"/>
            <a:pathLst>
              <a:path h="6162385" w="9628197">
                <a:moveTo>
                  <a:pt x="0" y="0"/>
                </a:moveTo>
                <a:lnTo>
                  <a:pt x="9628197" y="0"/>
                </a:lnTo>
                <a:lnTo>
                  <a:pt x="9628197" y="6162385"/>
                </a:lnTo>
                <a:lnTo>
                  <a:pt x="0" y="6162385"/>
                </a:lnTo>
                <a:lnTo>
                  <a:pt x="0" y="0"/>
                </a:lnTo>
                <a:close/>
              </a:path>
            </a:pathLst>
          </a:custGeom>
          <a:blipFill>
            <a:blip r:embed="rId3"/>
            <a:stretch>
              <a:fillRect l="-56305" t="-36948" r="-48894" b="-8797"/>
            </a:stretch>
          </a:blipFill>
        </p:spPr>
      </p:sp>
      <p:sp>
        <p:nvSpPr>
          <p:cNvPr name="TextBox 7" id="7"/>
          <p:cNvSpPr txBox="true"/>
          <p:nvPr/>
        </p:nvSpPr>
        <p:spPr>
          <a:xfrm rot="0">
            <a:off x="9441776" y="1100143"/>
            <a:ext cx="802290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Top 10 Products by sales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5400000">
            <a:off x="2021935" y="1514928"/>
            <a:ext cx="204902" cy="3734304"/>
            <a:chOff x="0" y="0"/>
            <a:chExt cx="53966" cy="983520"/>
          </a:xfrm>
        </p:grpSpPr>
        <p:sp>
          <p:nvSpPr>
            <p:cNvPr name="Freeform 5" id="5"/>
            <p:cNvSpPr/>
            <p:nvPr/>
          </p:nvSpPr>
          <p:spPr>
            <a:xfrm flipH="false" flipV="false" rot="0">
              <a:off x="0" y="0"/>
              <a:ext cx="53966" cy="983520"/>
            </a:xfrm>
            <a:custGeom>
              <a:avLst/>
              <a:gdLst/>
              <a:ahLst/>
              <a:cxnLst/>
              <a:rect r="r" b="b" t="t" l="l"/>
              <a:pathLst>
                <a:path h="983520" w="53966">
                  <a:moveTo>
                    <a:pt x="0" y="0"/>
                  </a:moveTo>
                  <a:lnTo>
                    <a:pt x="53966" y="0"/>
                  </a:lnTo>
                  <a:lnTo>
                    <a:pt x="53966" y="983520"/>
                  </a:lnTo>
                  <a:lnTo>
                    <a:pt x="0" y="983520"/>
                  </a:lnTo>
                  <a:close/>
                </a:path>
              </a:pathLst>
            </a:custGeom>
            <a:solidFill>
              <a:srgbClr val="F2F4F5"/>
            </a:solidFill>
          </p:spPr>
        </p:sp>
        <p:sp>
          <p:nvSpPr>
            <p:cNvPr name="TextBox 6" id="6"/>
            <p:cNvSpPr txBox="true"/>
            <p:nvPr/>
          </p:nvSpPr>
          <p:spPr>
            <a:xfrm>
              <a:off x="0" y="-38100"/>
              <a:ext cx="53966" cy="102162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06867" y="1238319"/>
            <a:ext cx="14181133" cy="7407286"/>
          </a:xfrm>
          <a:custGeom>
            <a:avLst/>
            <a:gdLst/>
            <a:ahLst/>
            <a:cxnLst/>
            <a:rect r="r" b="b" t="t" l="l"/>
            <a:pathLst>
              <a:path h="7407286" w="14181133">
                <a:moveTo>
                  <a:pt x="0" y="0"/>
                </a:moveTo>
                <a:lnTo>
                  <a:pt x="14181133" y="0"/>
                </a:lnTo>
                <a:lnTo>
                  <a:pt x="14181133" y="7407287"/>
                </a:lnTo>
                <a:lnTo>
                  <a:pt x="0" y="7407287"/>
                </a:lnTo>
                <a:lnTo>
                  <a:pt x="0" y="0"/>
                </a:lnTo>
                <a:close/>
              </a:path>
            </a:pathLst>
          </a:custGeom>
          <a:blipFill>
            <a:blip r:embed="rId4"/>
            <a:stretch>
              <a:fillRect l="-13362" t="-719" r="-2761" b="-7309"/>
            </a:stretch>
          </a:blipFill>
        </p:spPr>
      </p:sp>
      <p:sp>
        <p:nvSpPr>
          <p:cNvPr name="TextBox 8" id="8"/>
          <p:cNvSpPr txBox="true"/>
          <p:nvPr/>
        </p:nvSpPr>
        <p:spPr>
          <a:xfrm rot="0">
            <a:off x="257234" y="1755428"/>
            <a:ext cx="4427969"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Power BI</a:t>
            </a:r>
          </a:p>
        </p:txBody>
      </p:sp>
      <p:sp>
        <p:nvSpPr>
          <p:cNvPr name="TextBox 9" id="9"/>
          <p:cNvSpPr txBox="true"/>
          <p:nvPr/>
        </p:nvSpPr>
        <p:spPr>
          <a:xfrm rot="0">
            <a:off x="257234" y="4043210"/>
            <a:ext cx="3579217" cy="4088306"/>
          </a:xfrm>
          <a:prstGeom prst="rect">
            <a:avLst/>
          </a:prstGeom>
        </p:spPr>
        <p:txBody>
          <a:bodyPr anchor="t" rtlCol="false" tIns="0" lIns="0" bIns="0" rIns="0">
            <a:spAutoFit/>
          </a:bodyPr>
          <a:lstStyle/>
          <a:p>
            <a:pPr algn="l">
              <a:lnSpc>
                <a:spcPts val="4085"/>
              </a:lnSpc>
              <a:spcBef>
                <a:spcPct val="0"/>
              </a:spcBef>
            </a:pPr>
            <a:r>
              <a:rPr lang="en-US" sz="2918" spc="189">
                <a:solidFill>
                  <a:srgbClr val="FFFFFF"/>
                </a:solidFill>
                <a:latin typeface="Alata"/>
                <a:ea typeface="Alata"/>
                <a:cs typeface="Alata"/>
                <a:sym typeface="Alata"/>
              </a:rPr>
              <a:t>Connected Power BI to Azure Synapse to create insightful visualizations and charts based on the data warehouse.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23137" y="1914527"/>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Overview</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a:grpSpLocks noChangeAspect="true"/>
          </p:cNvGrpSpPr>
          <p:nvPr/>
        </p:nvGrpSpPr>
        <p:grpSpPr>
          <a:xfrm rot="0">
            <a:off x="9689189" y="0"/>
            <a:ext cx="8603573" cy="10287000"/>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40296" t="0" r="-40296" b="0"/>
              </a:stretch>
            </a:blipFill>
          </p:spPr>
        </p:sp>
      </p:grpSp>
      <p:sp>
        <p:nvSpPr>
          <p:cNvPr name="TextBox 7" id="7"/>
          <p:cNvSpPr txBox="true"/>
          <p:nvPr/>
        </p:nvSpPr>
        <p:spPr>
          <a:xfrm rot="0">
            <a:off x="1623716" y="3282964"/>
            <a:ext cx="5555880" cy="4256947"/>
          </a:xfrm>
          <a:prstGeom prst="rect">
            <a:avLst/>
          </a:prstGeom>
        </p:spPr>
        <p:txBody>
          <a:bodyPr anchor="t" rtlCol="false" tIns="0" lIns="0" bIns="0" rIns="0">
            <a:spAutoFit/>
          </a:bodyPr>
          <a:lstStyle/>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Introduction</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Problem Statement</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Objectives</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Database</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Data Warehouse</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Azure Cloud</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Power BI</a:t>
            </a:r>
          </a:p>
          <a:p>
            <a:pPr algn="l" marL="653892" indent="-326946" lvl="1">
              <a:lnSpc>
                <a:spcPts val="4240"/>
              </a:lnSpc>
              <a:buFont typeface="Arial"/>
              <a:buChar char="•"/>
            </a:pPr>
            <a:r>
              <a:rPr lang="en-US" sz="3028" spc="215">
                <a:solidFill>
                  <a:srgbClr val="FFFFFF"/>
                </a:solidFill>
                <a:latin typeface="Glacial Indifference"/>
                <a:ea typeface="Glacial Indifference"/>
                <a:cs typeface="Glacial Indifference"/>
                <a:sym typeface="Glacial Indifference"/>
              </a:rPr>
              <a:t>Q&amp;A</a:t>
            </a:r>
          </a:p>
        </p:txBody>
      </p:sp>
      <p:sp>
        <p:nvSpPr>
          <p:cNvPr name="TextBox 8" id="8"/>
          <p:cNvSpPr txBox="true"/>
          <p:nvPr/>
        </p:nvSpPr>
        <p:spPr>
          <a:xfrm rot="0">
            <a:off x="7255796" y="3282964"/>
            <a:ext cx="683851" cy="5323747"/>
          </a:xfrm>
          <a:prstGeom prst="rect">
            <a:avLst/>
          </a:prstGeom>
        </p:spPr>
        <p:txBody>
          <a:bodyPr anchor="t" rtlCol="false" tIns="0" lIns="0" bIns="0" rIns="0">
            <a:spAutoFit/>
          </a:bodyPr>
          <a:lstStyle/>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03</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04</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05</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06</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12</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16</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19</a:t>
            </a:r>
          </a:p>
          <a:p>
            <a:pPr algn="ctr">
              <a:lnSpc>
                <a:spcPts val="4240"/>
              </a:lnSpc>
            </a:pPr>
            <a:r>
              <a:rPr lang="en-US" b="true" sz="3028" spc="215">
                <a:solidFill>
                  <a:srgbClr val="FFFFFF"/>
                </a:solidFill>
                <a:latin typeface="Glacial Indifference Bold"/>
                <a:ea typeface="Glacial Indifference Bold"/>
                <a:cs typeface="Glacial Indifference Bold"/>
                <a:sym typeface="Glacial Indifference Bold"/>
              </a:rPr>
              <a:t>20</a:t>
            </a:r>
          </a:p>
          <a:p>
            <a:pPr algn="ctr">
              <a:lnSpc>
                <a:spcPts val="4240"/>
              </a:lnSpc>
            </a:pPr>
          </a:p>
          <a:p>
            <a:pPr algn="ctr" marL="0" indent="0" lvl="0">
              <a:lnSpc>
                <a:spcPts val="424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1284157">
            <a:off x="-4903766" y="-786632"/>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222222"/>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a:grpSpLocks noChangeAspect="true"/>
          </p:cNvGrpSpPr>
          <p:nvPr/>
        </p:nvGrpSpPr>
        <p:grpSpPr>
          <a:xfrm rot="0">
            <a:off x="343556" y="314332"/>
            <a:ext cx="7978855" cy="9559897"/>
            <a:chOff x="0" y="0"/>
            <a:chExt cx="8585708" cy="10287000"/>
          </a:xfrm>
        </p:grpSpPr>
        <p:sp>
          <p:nvSpPr>
            <p:cNvPr name="Freeform 7" id="7"/>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56502" t="0" r="-56502" b="0"/>
              </a:stretch>
            </a:blipFill>
          </p:spPr>
        </p:sp>
      </p:grpSp>
      <p:sp>
        <p:nvSpPr>
          <p:cNvPr name="TextBox 8" id="8"/>
          <p:cNvSpPr txBox="true"/>
          <p:nvPr/>
        </p:nvSpPr>
        <p:spPr>
          <a:xfrm rot="0">
            <a:off x="8834102" y="5718572"/>
            <a:ext cx="6136317" cy="1094283"/>
          </a:xfrm>
          <a:prstGeom prst="rect">
            <a:avLst/>
          </a:prstGeom>
        </p:spPr>
        <p:txBody>
          <a:bodyPr anchor="t" rtlCol="false" tIns="0" lIns="0" bIns="0" rIns="0">
            <a:spAutoFit/>
          </a:bodyPr>
          <a:lstStyle/>
          <a:p>
            <a:pPr algn="just" marL="0" indent="0" lvl="0">
              <a:lnSpc>
                <a:spcPts val="8985"/>
              </a:lnSpc>
              <a:spcBef>
                <a:spcPct val="0"/>
              </a:spcBef>
            </a:pPr>
            <a:r>
              <a:rPr lang="en-US" sz="6417" spc="417">
                <a:solidFill>
                  <a:srgbClr val="1A1A1A"/>
                </a:solidFill>
                <a:latin typeface="Alata"/>
                <a:ea typeface="Alata"/>
                <a:cs typeface="Alata"/>
                <a:sym typeface="Alata"/>
              </a:rPr>
              <a:t>Thank You</a:t>
            </a:r>
          </a:p>
        </p:txBody>
      </p:sp>
      <p:sp>
        <p:nvSpPr>
          <p:cNvPr name="TextBox 9" id="9"/>
          <p:cNvSpPr txBox="true"/>
          <p:nvPr/>
        </p:nvSpPr>
        <p:spPr>
          <a:xfrm rot="0">
            <a:off x="9458021" y="3600896"/>
            <a:ext cx="6136317" cy="1542604"/>
          </a:xfrm>
          <a:prstGeom prst="rect">
            <a:avLst/>
          </a:prstGeom>
        </p:spPr>
        <p:txBody>
          <a:bodyPr anchor="t" rtlCol="false" tIns="0" lIns="0" bIns="0" rIns="0">
            <a:spAutoFit/>
          </a:bodyPr>
          <a:lstStyle/>
          <a:p>
            <a:pPr algn="just" marL="0" indent="0" lvl="0">
              <a:lnSpc>
                <a:spcPts val="12624"/>
              </a:lnSpc>
              <a:spcBef>
                <a:spcPct val="0"/>
              </a:spcBef>
            </a:pPr>
            <a:r>
              <a:rPr lang="en-US" sz="9017" spc="586">
                <a:solidFill>
                  <a:srgbClr val="1A1A1A"/>
                </a:solidFill>
                <a:latin typeface="Alata"/>
                <a:ea typeface="Alata"/>
                <a:cs typeface="Alata"/>
                <a:sym typeface="Alata"/>
              </a:rPr>
              <a:t>Q&amp;A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4667654" cy="10287000"/>
          </a:xfrm>
          <a:custGeom>
            <a:avLst/>
            <a:gdLst/>
            <a:ahLst/>
            <a:cxnLst/>
            <a:rect r="r" b="b" t="t" l="l"/>
            <a:pathLst>
              <a:path h="10287000" w="14667654">
                <a:moveTo>
                  <a:pt x="0" y="0"/>
                </a:moveTo>
                <a:lnTo>
                  <a:pt x="14667654" y="0"/>
                </a:lnTo>
                <a:lnTo>
                  <a:pt x="14667654" y="10287000"/>
                </a:lnTo>
                <a:lnTo>
                  <a:pt x="0" y="10287000"/>
                </a:lnTo>
                <a:lnTo>
                  <a:pt x="0" y="0"/>
                </a:lnTo>
                <a:close/>
              </a:path>
            </a:pathLst>
          </a:custGeom>
          <a:blipFill>
            <a:blip r:embed="rId2"/>
            <a:stretch>
              <a:fillRect l="0" t="-21292" r="0" b="-21292"/>
            </a:stretch>
          </a:blipFill>
        </p:spPr>
      </p:sp>
      <p:sp>
        <p:nvSpPr>
          <p:cNvPr name="Freeform 3" id="3"/>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355821" y="2014458"/>
            <a:ext cx="11821423" cy="6646089"/>
          </a:xfrm>
          <a:custGeom>
            <a:avLst/>
            <a:gdLst/>
            <a:ahLst/>
            <a:cxnLst/>
            <a:rect r="r" b="b" t="t" l="l"/>
            <a:pathLst>
              <a:path h="6646089" w="11821423">
                <a:moveTo>
                  <a:pt x="0" y="0"/>
                </a:moveTo>
                <a:lnTo>
                  <a:pt x="11821423" y="0"/>
                </a:lnTo>
                <a:lnTo>
                  <a:pt x="11821423" y="6646089"/>
                </a:lnTo>
                <a:lnTo>
                  <a:pt x="0" y="66460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56584" y="4279639"/>
            <a:ext cx="10013663" cy="4012471"/>
          </a:xfrm>
          <a:prstGeom prst="rect">
            <a:avLst/>
          </a:prstGeom>
        </p:spPr>
        <p:txBody>
          <a:bodyPr anchor="t" rtlCol="false" tIns="0" lIns="0" bIns="0" rIns="0">
            <a:spAutoFit/>
          </a:bodyPr>
          <a:lstStyle/>
          <a:p>
            <a:pPr algn="l">
              <a:lnSpc>
                <a:spcPts val="3540"/>
              </a:lnSpc>
              <a:spcBef>
                <a:spcPct val="0"/>
              </a:spcBef>
            </a:pPr>
            <a:r>
              <a:rPr lang="en-US" sz="2528" spc="179">
                <a:solidFill>
                  <a:srgbClr val="FFFFFF"/>
                </a:solidFill>
                <a:latin typeface="Glacial Indifference"/>
                <a:ea typeface="Glacial Indifference"/>
                <a:cs typeface="Glacial Indifference"/>
                <a:sym typeface="Glacial Indifference"/>
              </a:rPr>
              <a:t>In today’s data-driven world, businesses are increasingly relying on customer data to make informed decisions, enhance customer experiences, and drive growth. Effective customer data management and analysis enable organizations to understand their customers better, predict trends, and tailor their services to meet customer needs. This project focuses on developing a robust system for managing and analyzing customer data to unlock valuable insights and improve business outcomes.</a:t>
            </a:r>
          </a:p>
        </p:txBody>
      </p:sp>
      <p:sp>
        <p:nvSpPr>
          <p:cNvPr name="TextBox 7" id="7"/>
          <p:cNvSpPr txBox="true"/>
          <p:nvPr/>
        </p:nvSpPr>
        <p:spPr>
          <a:xfrm rot="0">
            <a:off x="2456584" y="2819019"/>
            <a:ext cx="6349525"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Introduction</a:t>
            </a:r>
          </a:p>
        </p:txBody>
      </p:sp>
      <p:sp>
        <p:nvSpPr>
          <p:cNvPr name="Freeform 8" id="8"/>
          <p:cNvSpPr/>
          <p:nvPr/>
        </p:nvSpPr>
        <p:spPr>
          <a:xfrm flipH="false" flipV="false" rot="0">
            <a:off x="7812739" y="2942844"/>
            <a:ext cx="5364505" cy="5717703"/>
          </a:xfrm>
          <a:custGeom>
            <a:avLst/>
            <a:gdLst/>
            <a:ahLst/>
            <a:cxnLst/>
            <a:rect r="r" b="b" t="t" l="l"/>
            <a:pathLst>
              <a:path h="5717703" w="5364505">
                <a:moveTo>
                  <a:pt x="0" y="0"/>
                </a:moveTo>
                <a:lnTo>
                  <a:pt x="5364505" y="0"/>
                </a:lnTo>
                <a:lnTo>
                  <a:pt x="5364505" y="5717703"/>
                </a:lnTo>
                <a:lnTo>
                  <a:pt x="0" y="5717703"/>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61565" b="-49879"/>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410525" y="2883787"/>
            <a:ext cx="8013517" cy="1697115"/>
          </a:xfrm>
          <a:prstGeom prst="rect">
            <a:avLst/>
          </a:prstGeom>
        </p:spPr>
        <p:txBody>
          <a:bodyPr anchor="t" rtlCol="false" tIns="0" lIns="0" bIns="0" rIns="0">
            <a:spAutoFit/>
          </a:bodyPr>
          <a:lstStyle/>
          <a:p>
            <a:pPr algn="l">
              <a:lnSpc>
                <a:spcPts val="3421"/>
              </a:lnSpc>
              <a:spcBef>
                <a:spcPct val="0"/>
              </a:spcBef>
            </a:pPr>
            <a:r>
              <a:rPr lang="en-US" sz="2443" spc="173">
                <a:solidFill>
                  <a:srgbClr val="1A1A1A"/>
                </a:solidFill>
                <a:latin typeface="Glacial Indifference"/>
                <a:ea typeface="Glacial Indifference"/>
                <a:cs typeface="Glacial Indifference"/>
                <a:sym typeface="Glacial Indifference"/>
              </a:rPr>
              <a:t>Despite the availability of vast amounts of customer data, many businesses struggle with effectively managing and analyzing this information. </a:t>
            </a:r>
          </a:p>
        </p:txBody>
      </p:sp>
      <p:sp>
        <p:nvSpPr>
          <p:cNvPr name="Freeform 3" id="3"/>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4018961" y="2931412"/>
            <a:ext cx="90508" cy="1649490"/>
            <a:chOff x="0" y="0"/>
            <a:chExt cx="23837" cy="434434"/>
          </a:xfrm>
        </p:grpSpPr>
        <p:sp>
          <p:nvSpPr>
            <p:cNvPr name="Freeform 6" id="6"/>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7" id="7"/>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258740" y="1387942"/>
            <a:ext cx="8115300" cy="2230781"/>
          </a:xfrm>
          <a:prstGeom prst="rect">
            <a:avLst/>
          </a:prstGeom>
        </p:spPr>
        <p:txBody>
          <a:bodyPr anchor="t" rtlCol="false" tIns="0" lIns="0" bIns="0" rIns="0">
            <a:spAutoFit/>
          </a:bodyPr>
          <a:lstStyle/>
          <a:p>
            <a:pPr algn="l">
              <a:lnSpc>
                <a:spcPts val="8985"/>
              </a:lnSpc>
            </a:pPr>
            <a:r>
              <a:rPr lang="en-US" sz="6417" spc="417">
                <a:solidFill>
                  <a:srgbClr val="1A1A1A"/>
                </a:solidFill>
                <a:latin typeface="Alata"/>
                <a:ea typeface="Alata"/>
                <a:cs typeface="Alata"/>
                <a:sym typeface="Alata"/>
              </a:rPr>
              <a:t>Problem Statement</a:t>
            </a:r>
          </a:p>
          <a:p>
            <a:pPr algn="l" marL="0" indent="0" lvl="0">
              <a:lnSpc>
                <a:spcPts val="8985"/>
              </a:lnSpc>
              <a:spcBef>
                <a:spcPct val="0"/>
              </a:spcBef>
            </a:pPr>
          </a:p>
        </p:txBody>
      </p:sp>
      <p:sp>
        <p:nvSpPr>
          <p:cNvPr name="TextBox 9" id="9"/>
          <p:cNvSpPr txBox="true"/>
          <p:nvPr/>
        </p:nvSpPr>
        <p:spPr>
          <a:xfrm rot="0">
            <a:off x="4410525" y="4980952"/>
            <a:ext cx="8013517" cy="1269225"/>
          </a:xfrm>
          <a:prstGeom prst="rect">
            <a:avLst/>
          </a:prstGeom>
        </p:spPr>
        <p:txBody>
          <a:bodyPr anchor="t" rtlCol="false" tIns="0" lIns="0" bIns="0" rIns="0">
            <a:spAutoFit/>
          </a:bodyPr>
          <a:lstStyle/>
          <a:p>
            <a:pPr algn="l">
              <a:lnSpc>
                <a:spcPts val="3421"/>
              </a:lnSpc>
              <a:spcBef>
                <a:spcPct val="0"/>
              </a:spcBef>
            </a:pPr>
            <a:r>
              <a:rPr lang="en-US" sz="2443" spc="173">
                <a:solidFill>
                  <a:srgbClr val="1A1A1A"/>
                </a:solidFill>
                <a:latin typeface="Glacial Indifference"/>
                <a:ea typeface="Glacial Indifference"/>
                <a:cs typeface="Glacial Indifference"/>
                <a:sym typeface="Glacial Indifference"/>
              </a:rPr>
              <a:t> It becomes challenging to track customer interactions, analyze purchasing patterns, and provide personalized services.</a:t>
            </a:r>
          </a:p>
        </p:txBody>
      </p:sp>
      <p:grpSp>
        <p:nvGrpSpPr>
          <p:cNvPr name="Group 10" id="10"/>
          <p:cNvGrpSpPr/>
          <p:nvPr/>
        </p:nvGrpSpPr>
        <p:grpSpPr>
          <a:xfrm rot="0">
            <a:off x="4018961" y="5028577"/>
            <a:ext cx="90508" cy="1649490"/>
            <a:chOff x="0" y="0"/>
            <a:chExt cx="23837" cy="434434"/>
          </a:xfrm>
        </p:grpSpPr>
        <p:sp>
          <p:nvSpPr>
            <p:cNvPr name="Freeform 11" id="11"/>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12" id="12"/>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410525" y="7078118"/>
            <a:ext cx="8013517" cy="2125006"/>
          </a:xfrm>
          <a:prstGeom prst="rect">
            <a:avLst/>
          </a:prstGeom>
        </p:spPr>
        <p:txBody>
          <a:bodyPr anchor="t" rtlCol="false" tIns="0" lIns="0" bIns="0" rIns="0">
            <a:spAutoFit/>
          </a:bodyPr>
          <a:lstStyle/>
          <a:p>
            <a:pPr algn="l">
              <a:lnSpc>
                <a:spcPts val="3421"/>
              </a:lnSpc>
              <a:spcBef>
                <a:spcPct val="0"/>
              </a:spcBef>
            </a:pPr>
            <a:r>
              <a:rPr lang="en-US" sz="2443" spc="173">
                <a:solidFill>
                  <a:srgbClr val="1A1A1A"/>
                </a:solidFill>
                <a:latin typeface="Glacial Indifference"/>
                <a:ea typeface="Glacial Indifference"/>
                <a:cs typeface="Glacial Indifference"/>
                <a:sym typeface="Glacial Indifference"/>
              </a:rPr>
              <a:t>Our project addresses this issue by developing a structured database that integrates customer, order, and product information, facilitating better data management and insightful analysis for improved business outcomes.</a:t>
            </a:r>
          </a:p>
        </p:txBody>
      </p:sp>
      <p:grpSp>
        <p:nvGrpSpPr>
          <p:cNvPr name="Group 14" id="14"/>
          <p:cNvGrpSpPr/>
          <p:nvPr/>
        </p:nvGrpSpPr>
        <p:grpSpPr>
          <a:xfrm rot="0">
            <a:off x="4018961" y="7125743"/>
            <a:ext cx="90508" cy="1649490"/>
            <a:chOff x="0" y="0"/>
            <a:chExt cx="23837" cy="434434"/>
          </a:xfrm>
        </p:grpSpPr>
        <p:sp>
          <p:nvSpPr>
            <p:cNvPr name="Freeform 15" id="15"/>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16" id="16"/>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true" flipV="false" rot="0">
            <a:off x="0" y="2800291"/>
            <a:ext cx="18288000" cy="9343505"/>
          </a:xfrm>
          <a:custGeom>
            <a:avLst/>
            <a:gdLst/>
            <a:ahLst/>
            <a:cxnLst/>
            <a:rect r="r" b="b" t="t" l="l"/>
            <a:pathLst>
              <a:path h="9343505" w="18288000">
                <a:moveTo>
                  <a:pt x="18288000" y="0"/>
                </a:moveTo>
                <a:lnTo>
                  <a:pt x="0" y="0"/>
                </a:lnTo>
                <a:lnTo>
                  <a:pt x="0" y="9343506"/>
                </a:lnTo>
                <a:lnTo>
                  <a:pt x="18288000" y="9343506"/>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28700" y="6343117"/>
            <a:ext cx="3302333" cy="1834947"/>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5" id="5"/>
          <p:cNvGrpSpPr/>
          <p:nvPr/>
        </p:nvGrpSpPr>
        <p:grpSpPr>
          <a:xfrm rot="0">
            <a:off x="1157889" y="6854159"/>
            <a:ext cx="2673535" cy="26752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7" id="7"/>
          <p:cNvGrpSpPr/>
          <p:nvPr/>
        </p:nvGrpSpPr>
        <p:grpSpPr>
          <a:xfrm rot="0">
            <a:off x="4325889" y="6852444"/>
            <a:ext cx="2674107" cy="2672392"/>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9" id="9"/>
          <p:cNvGrpSpPr/>
          <p:nvPr/>
        </p:nvGrpSpPr>
        <p:grpSpPr>
          <a:xfrm rot="0">
            <a:off x="4179550" y="8140337"/>
            <a:ext cx="3307478" cy="1832661"/>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name="Group 11" id="11"/>
          <p:cNvGrpSpPr/>
          <p:nvPr/>
        </p:nvGrpSpPr>
        <p:grpSpPr>
          <a:xfrm rot="0">
            <a:off x="7617032" y="6343117"/>
            <a:ext cx="3302333" cy="1834947"/>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name="Group 13" id="13"/>
          <p:cNvGrpSpPr/>
          <p:nvPr/>
        </p:nvGrpSpPr>
        <p:grpSpPr>
          <a:xfrm rot="0">
            <a:off x="7746222" y="6854159"/>
            <a:ext cx="2673535" cy="26752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grpSp>
        <p:nvGrpSpPr>
          <p:cNvPr name="Group 15" id="15"/>
          <p:cNvGrpSpPr/>
          <p:nvPr/>
        </p:nvGrpSpPr>
        <p:grpSpPr>
          <a:xfrm rot="0">
            <a:off x="10914221" y="6852444"/>
            <a:ext cx="2674107" cy="2672392"/>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grpSp>
        <p:nvGrpSpPr>
          <p:cNvPr name="Group 17" id="17"/>
          <p:cNvGrpSpPr/>
          <p:nvPr/>
        </p:nvGrpSpPr>
        <p:grpSpPr>
          <a:xfrm rot="0">
            <a:off x="10767882" y="8140337"/>
            <a:ext cx="3307478" cy="1832661"/>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name="Group 19" id="19"/>
          <p:cNvGrpSpPr/>
          <p:nvPr/>
        </p:nvGrpSpPr>
        <p:grpSpPr>
          <a:xfrm rot="0">
            <a:off x="14086156" y="6836438"/>
            <a:ext cx="2673535" cy="2675250"/>
            <a:chOff x="0" y="0"/>
            <a:chExt cx="3367440" cy="3369600"/>
          </a:xfrm>
        </p:grpSpPr>
        <p:sp>
          <p:nvSpPr>
            <p:cNvPr name="Freeform 20" id="20"/>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name="Freeform 21" id="21"/>
          <p:cNvSpPr/>
          <p:nvPr/>
        </p:nvSpPr>
        <p:spPr>
          <a:xfrm flipH="false" flipV="false" rot="0">
            <a:off x="1743361" y="7185493"/>
            <a:ext cx="1312239" cy="1243931"/>
          </a:xfrm>
          <a:custGeom>
            <a:avLst/>
            <a:gdLst/>
            <a:ahLst/>
            <a:cxnLst/>
            <a:rect r="r" b="b" t="t" l="l"/>
            <a:pathLst>
              <a:path h="1243931" w="1312239">
                <a:moveTo>
                  <a:pt x="0" y="0"/>
                </a:moveTo>
                <a:lnTo>
                  <a:pt x="1312239" y="0"/>
                </a:lnTo>
                <a:lnTo>
                  <a:pt x="1312239" y="1243931"/>
                </a:lnTo>
                <a:lnTo>
                  <a:pt x="0" y="1243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072052" y="7103880"/>
            <a:ext cx="1181780" cy="1308869"/>
          </a:xfrm>
          <a:custGeom>
            <a:avLst/>
            <a:gdLst/>
            <a:ahLst/>
            <a:cxnLst/>
            <a:rect r="r" b="b" t="t" l="l"/>
            <a:pathLst>
              <a:path h="1308869" w="1181780">
                <a:moveTo>
                  <a:pt x="0" y="0"/>
                </a:moveTo>
                <a:lnTo>
                  <a:pt x="1181780" y="0"/>
                </a:lnTo>
                <a:lnTo>
                  <a:pt x="1181780" y="1308868"/>
                </a:lnTo>
                <a:lnTo>
                  <a:pt x="0" y="1308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1543055" y="7334555"/>
            <a:ext cx="1416438" cy="1424207"/>
          </a:xfrm>
          <a:custGeom>
            <a:avLst/>
            <a:gdLst/>
            <a:ahLst/>
            <a:cxnLst/>
            <a:rect r="r" b="b" t="t" l="l"/>
            <a:pathLst>
              <a:path h="1424207" w="1416438">
                <a:moveTo>
                  <a:pt x="0" y="0"/>
                </a:moveTo>
                <a:lnTo>
                  <a:pt x="1416438" y="0"/>
                </a:lnTo>
                <a:lnTo>
                  <a:pt x="1416438" y="1424207"/>
                </a:lnTo>
                <a:lnTo>
                  <a:pt x="0" y="1424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8429682" y="7334555"/>
            <a:ext cx="1272107" cy="1265169"/>
          </a:xfrm>
          <a:custGeom>
            <a:avLst/>
            <a:gdLst/>
            <a:ahLst/>
            <a:cxnLst/>
            <a:rect r="r" b="b" t="t" l="l"/>
            <a:pathLst>
              <a:path h="1265169" w="1272107">
                <a:moveTo>
                  <a:pt x="0" y="0"/>
                </a:moveTo>
                <a:lnTo>
                  <a:pt x="1272108" y="0"/>
                </a:lnTo>
                <a:lnTo>
                  <a:pt x="1272108" y="1265169"/>
                </a:lnTo>
                <a:lnTo>
                  <a:pt x="0" y="12651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4392691" y="7839024"/>
            <a:ext cx="2060466" cy="678081"/>
          </a:xfrm>
          <a:custGeom>
            <a:avLst/>
            <a:gdLst/>
            <a:ahLst/>
            <a:cxnLst/>
            <a:rect r="r" b="b" t="t" l="l"/>
            <a:pathLst>
              <a:path h="678081" w="2060466">
                <a:moveTo>
                  <a:pt x="0" y="0"/>
                </a:moveTo>
                <a:lnTo>
                  <a:pt x="2060466" y="0"/>
                </a:lnTo>
                <a:lnTo>
                  <a:pt x="2060466" y="678081"/>
                </a:lnTo>
                <a:lnTo>
                  <a:pt x="0" y="6780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1429585" y="8503763"/>
            <a:ext cx="2130144"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Database</a:t>
            </a:r>
          </a:p>
        </p:txBody>
      </p:sp>
      <p:sp>
        <p:nvSpPr>
          <p:cNvPr name="TextBox 27" id="27"/>
          <p:cNvSpPr txBox="true"/>
          <p:nvPr/>
        </p:nvSpPr>
        <p:spPr>
          <a:xfrm rot="0">
            <a:off x="1266628" y="1231305"/>
            <a:ext cx="7799596" cy="1095795"/>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Objectives</a:t>
            </a:r>
          </a:p>
        </p:txBody>
      </p:sp>
      <p:sp>
        <p:nvSpPr>
          <p:cNvPr name="TextBox 28" id="28"/>
          <p:cNvSpPr txBox="true"/>
          <p:nvPr/>
        </p:nvSpPr>
        <p:spPr>
          <a:xfrm rot="0">
            <a:off x="1266628" y="2371666"/>
            <a:ext cx="15186528" cy="3648136"/>
          </a:xfrm>
          <a:prstGeom prst="rect">
            <a:avLst/>
          </a:prstGeom>
        </p:spPr>
        <p:txBody>
          <a:bodyPr anchor="t" rtlCol="false" tIns="0" lIns="0" bIns="0" rIns="0">
            <a:spAutoFit/>
          </a:bodyPr>
          <a:lstStyle/>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Establish a robust SQL database for customer data management.</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Design a data warehousing strategy to optimize data storage and retrieval.</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Extract, transform, and load data from the ECommerceDB source database to the ECommerceDW data warehouse, converting raw data into structured Dimension and Fact tables.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Integrate Azure services for enhanced data storage and processing capabilities.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Utilize Power BI to visualize and analyze the structured data from ECommerceDW, transforming raw insights into actionable business intelligence.</a:t>
            </a:r>
          </a:p>
        </p:txBody>
      </p:sp>
      <p:sp>
        <p:nvSpPr>
          <p:cNvPr name="TextBox 29" id="29"/>
          <p:cNvSpPr txBox="true"/>
          <p:nvPr/>
        </p:nvSpPr>
        <p:spPr>
          <a:xfrm rot="0">
            <a:off x="4685118" y="8398988"/>
            <a:ext cx="1935716" cy="833111"/>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Data Warehouse</a:t>
            </a:r>
          </a:p>
        </p:txBody>
      </p:sp>
      <p:sp>
        <p:nvSpPr>
          <p:cNvPr name="TextBox 30" id="30"/>
          <p:cNvSpPr txBox="true"/>
          <p:nvPr/>
        </p:nvSpPr>
        <p:spPr>
          <a:xfrm rot="0">
            <a:off x="11172578" y="8827613"/>
            <a:ext cx="2157392"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Azure</a:t>
            </a:r>
          </a:p>
        </p:txBody>
      </p:sp>
      <p:sp>
        <p:nvSpPr>
          <p:cNvPr name="TextBox 31" id="31"/>
          <p:cNvSpPr txBox="true"/>
          <p:nvPr/>
        </p:nvSpPr>
        <p:spPr>
          <a:xfrm rot="0">
            <a:off x="7981840" y="8736770"/>
            <a:ext cx="2157392"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Alata"/>
                <a:ea typeface="Alata"/>
                <a:cs typeface="Alata"/>
                <a:sym typeface="Alata"/>
              </a:rPr>
              <a:t>ETL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257840">
            <a:off x="9587899" y="-1323153"/>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0">
            <a:off x="7141956" y="4166189"/>
            <a:ext cx="9203249" cy="7969598"/>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6973" t="0" r="-26973" b="0"/>
              </a:stretch>
            </a:blipFill>
          </p:spPr>
        </p:sp>
      </p:grpSp>
      <p:grpSp>
        <p:nvGrpSpPr>
          <p:cNvPr name="Group 5" id="5"/>
          <p:cNvGrpSpPr>
            <a:grpSpLocks noChangeAspect="true"/>
          </p:cNvGrpSpPr>
          <p:nvPr/>
        </p:nvGrpSpPr>
        <p:grpSpPr>
          <a:xfrm rot="0">
            <a:off x="14509977" y="0"/>
            <a:ext cx="9203249" cy="7969598"/>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26973" t="0" r="-26973" b="0"/>
              </a:stretch>
            </a:blipFill>
          </p:spPr>
        </p:sp>
      </p:grpSp>
      <p:grpSp>
        <p:nvGrpSpPr>
          <p:cNvPr name="Group 7" id="7"/>
          <p:cNvGrpSpPr>
            <a:grpSpLocks noChangeAspect="true"/>
          </p:cNvGrpSpPr>
          <p:nvPr/>
        </p:nvGrpSpPr>
        <p:grpSpPr>
          <a:xfrm rot="0">
            <a:off x="14509977" y="8363505"/>
            <a:ext cx="9203249" cy="7969598"/>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23230" t="0" r="-23230" b="0"/>
              </a:stretch>
            </a:blipFill>
          </p:spPr>
        </p:sp>
      </p:grpSp>
      <p:sp>
        <p:nvSpPr>
          <p:cNvPr name="Freeform 9" id="9"/>
          <p:cNvSpPr/>
          <p:nvPr/>
        </p:nvSpPr>
        <p:spPr>
          <a:xfrm flipH="false" flipV="false" rot="1257840">
            <a:off x="-4515796" y="6609692"/>
            <a:ext cx="14604082" cy="10249410"/>
          </a:xfrm>
          <a:custGeom>
            <a:avLst/>
            <a:gdLst/>
            <a:ahLst/>
            <a:cxnLst/>
            <a:rect r="r" b="b" t="t" l="l"/>
            <a:pathLst>
              <a:path h="10249410" w="14604082">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194200" y="1321480"/>
            <a:ext cx="9895541" cy="1189674"/>
          </a:xfrm>
          <a:prstGeom prst="rect">
            <a:avLst/>
          </a:prstGeom>
        </p:spPr>
        <p:txBody>
          <a:bodyPr anchor="t" rtlCol="false" tIns="0" lIns="0" bIns="0" rIns="0">
            <a:spAutoFit/>
          </a:bodyPr>
          <a:lstStyle/>
          <a:p>
            <a:pPr algn="l" marL="0" indent="0" lvl="0">
              <a:lnSpc>
                <a:spcPts val="9764"/>
              </a:lnSpc>
              <a:spcBef>
                <a:spcPct val="0"/>
              </a:spcBef>
            </a:pPr>
            <a:r>
              <a:rPr lang="en-US" sz="6974" spc="453">
                <a:solidFill>
                  <a:srgbClr val="FFFFFF"/>
                </a:solidFill>
                <a:latin typeface="Alata"/>
                <a:ea typeface="Alata"/>
                <a:cs typeface="Alata"/>
                <a:sym typeface="Alata"/>
              </a:rPr>
              <a:t>Database Description</a:t>
            </a:r>
          </a:p>
        </p:txBody>
      </p:sp>
      <p:sp>
        <p:nvSpPr>
          <p:cNvPr name="TextBox 11" id="11"/>
          <p:cNvSpPr txBox="true"/>
          <p:nvPr/>
        </p:nvSpPr>
        <p:spPr>
          <a:xfrm rot="0">
            <a:off x="1194200" y="5086350"/>
            <a:ext cx="10753500" cy="3648136"/>
          </a:xfrm>
          <a:prstGeom prst="rect">
            <a:avLst/>
          </a:prstGeom>
        </p:spPr>
        <p:txBody>
          <a:bodyPr anchor="t" rtlCol="false" tIns="0" lIns="0" bIns="0" rIns="0">
            <a:spAutoFit/>
          </a:bodyPr>
          <a:lstStyle/>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Customer: Stores customer information.</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Order: Tracks order details per customer.</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Order Details: Links specific products to each order.</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Employee: Manages employee data for order fulfillment.</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Shipper: Handles shipping details for orders.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Product: Lists product information.</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Category: Organizes products into categories.</a:t>
            </a:r>
          </a:p>
          <a:p>
            <a:pPr algn="l" marL="566218" indent="-283109" lvl="1">
              <a:lnSpc>
                <a:spcPts val="3671"/>
              </a:lnSpc>
              <a:buFont typeface="Arial"/>
              <a:buChar char="•"/>
            </a:pPr>
            <a:r>
              <a:rPr lang="en-US" sz="2622" spc="186">
                <a:solidFill>
                  <a:srgbClr val="FFFFFF"/>
                </a:solidFill>
                <a:latin typeface="Glacial Indifference"/>
                <a:ea typeface="Glacial Indifference"/>
                <a:cs typeface="Glacial Indifference"/>
                <a:sym typeface="Glacial Indifference"/>
              </a:rPr>
              <a:t>Supplier: Tracks product suppliers.</a:t>
            </a:r>
          </a:p>
        </p:txBody>
      </p:sp>
      <p:sp>
        <p:nvSpPr>
          <p:cNvPr name="TextBox 12" id="12"/>
          <p:cNvSpPr txBox="true"/>
          <p:nvPr/>
        </p:nvSpPr>
        <p:spPr>
          <a:xfrm rot="0">
            <a:off x="1575067" y="2769189"/>
            <a:ext cx="6662664" cy="278257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Open Sans"/>
                <a:ea typeface="Open Sans"/>
                <a:cs typeface="Open Sans"/>
                <a:sym typeface="Open Sans"/>
              </a:rPr>
              <a:t>This database is designed to effectively manage customer data, orders, and product details, facilitating comprehensive data analysis and operational efficiency. Below is a brief overview of each table:</a:t>
            </a:r>
          </a:p>
          <a:p>
            <a:pPr algn="l">
              <a:lnSpc>
                <a:spcPts val="2799"/>
              </a:lnSpc>
              <a:spcBef>
                <a:spcPct val="0"/>
              </a:spcBef>
            </a:pPr>
          </a:p>
          <a:p>
            <a:pPr algn="l">
              <a:lnSpc>
                <a:spcPts val="27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4870088" y="1153807"/>
            <a:ext cx="12637867" cy="8425245"/>
          </a:xfrm>
          <a:custGeom>
            <a:avLst/>
            <a:gdLst/>
            <a:ahLst/>
            <a:cxnLst/>
            <a:rect r="r" b="b" t="t" l="l"/>
            <a:pathLst>
              <a:path h="8425245" w="12637867">
                <a:moveTo>
                  <a:pt x="0" y="0"/>
                </a:moveTo>
                <a:lnTo>
                  <a:pt x="12637867" y="0"/>
                </a:lnTo>
                <a:lnTo>
                  <a:pt x="12637867" y="8425245"/>
                </a:lnTo>
                <a:lnTo>
                  <a:pt x="0" y="8425245"/>
                </a:lnTo>
                <a:lnTo>
                  <a:pt x="0" y="0"/>
                </a:lnTo>
                <a:close/>
              </a:path>
            </a:pathLst>
          </a:custGeom>
          <a:blipFill>
            <a:blip r:embed="rId4"/>
            <a:stretch>
              <a:fillRect l="0" t="0" r="0" b="0"/>
            </a:stretch>
          </a:blipFill>
        </p:spPr>
      </p:sp>
      <p:sp>
        <p:nvSpPr>
          <p:cNvPr name="TextBox 5" id="5"/>
          <p:cNvSpPr txBox="true"/>
          <p:nvPr/>
        </p:nvSpPr>
        <p:spPr>
          <a:xfrm rot="0">
            <a:off x="257234" y="1755428"/>
            <a:ext cx="4427969" cy="2230781"/>
          </a:xfrm>
          <a:prstGeom prst="rect">
            <a:avLst/>
          </a:prstGeom>
        </p:spPr>
        <p:txBody>
          <a:bodyPr anchor="t" rtlCol="false" tIns="0" lIns="0" bIns="0" rIns="0">
            <a:spAutoFit/>
          </a:bodyPr>
          <a:lstStyle/>
          <a:p>
            <a:pPr algn="l" marL="0" indent="0" lvl="0">
              <a:lnSpc>
                <a:spcPts val="8985"/>
              </a:lnSpc>
              <a:spcBef>
                <a:spcPct val="0"/>
              </a:spcBef>
            </a:pPr>
            <a:r>
              <a:rPr lang="en-US" sz="6417" spc="417">
                <a:solidFill>
                  <a:srgbClr val="FFFFFF"/>
                </a:solidFill>
                <a:latin typeface="Alata"/>
                <a:ea typeface="Alata"/>
                <a:cs typeface="Alata"/>
                <a:sym typeface="Alata"/>
              </a:rPr>
              <a:t>Database Schema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971231"/>
            <a:ext cx="19159285" cy="10206990"/>
          </a:xfrm>
          <a:custGeom>
            <a:avLst/>
            <a:gdLst/>
            <a:ahLst/>
            <a:cxnLst/>
            <a:rect r="r" b="b" t="t" l="l"/>
            <a:pathLst>
              <a:path h="10206990" w="19159285">
                <a:moveTo>
                  <a:pt x="0" y="0"/>
                </a:moveTo>
                <a:lnTo>
                  <a:pt x="19159285" y="0"/>
                </a:lnTo>
                <a:lnTo>
                  <a:pt x="19159285" y="10206990"/>
                </a:lnTo>
                <a:lnTo>
                  <a:pt x="0" y="10206990"/>
                </a:lnTo>
                <a:lnTo>
                  <a:pt x="0" y="0"/>
                </a:lnTo>
                <a:close/>
              </a:path>
            </a:pathLst>
          </a:custGeom>
          <a:blipFill>
            <a:blip r:embed="rId2"/>
            <a:stretch>
              <a:fillRect l="0" t="-12530" r="0" b="-12530"/>
            </a:stretch>
          </a:blipFill>
        </p:spPr>
      </p:sp>
      <p:sp>
        <p:nvSpPr>
          <p:cNvPr name="Freeform 3" id="3"/>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3"/>
            <a:stretch>
              <a:fillRect l="0" t="-76301" r="0" b="0"/>
            </a:stretch>
          </a:blipFill>
        </p:spPr>
      </p:sp>
      <p:sp>
        <p:nvSpPr>
          <p:cNvPr name="Freeform 4" id="4"/>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3233288" y="1889750"/>
            <a:ext cx="11821423" cy="6646089"/>
          </a:xfrm>
          <a:custGeom>
            <a:avLst/>
            <a:gdLst/>
            <a:ahLst/>
            <a:cxnLst/>
            <a:rect r="r" b="b" t="t" l="l"/>
            <a:pathLst>
              <a:path h="6646089" w="11821423">
                <a:moveTo>
                  <a:pt x="0" y="0"/>
                </a:moveTo>
                <a:lnTo>
                  <a:pt x="11821424" y="0"/>
                </a:lnTo>
                <a:lnTo>
                  <a:pt x="11821424" y="6646089"/>
                </a:lnTo>
                <a:lnTo>
                  <a:pt x="0" y="664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38481" y="2838911"/>
            <a:ext cx="10411038" cy="1194436"/>
          </a:xfrm>
          <a:prstGeom prst="rect">
            <a:avLst/>
          </a:prstGeom>
        </p:spPr>
        <p:txBody>
          <a:bodyPr anchor="t" rtlCol="false" tIns="0" lIns="0" bIns="0" rIns="0">
            <a:spAutoFit/>
          </a:bodyPr>
          <a:lstStyle/>
          <a:p>
            <a:pPr algn="ctr" marL="0" indent="0" lvl="0">
              <a:lnSpc>
                <a:spcPts val="9764"/>
              </a:lnSpc>
              <a:spcBef>
                <a:spcPct val="0"/>
              </a:spcBef>
            </a:pPr>
            <a:r>
              <a:rPr lang="en-US" sz="6974" spc="-69">
                <a:solidFill>
                  <a:srgbClr val="FFFFFF"/>
                </a:solidFill>
                <a:latin typeface="Alata"/>
                <a:ea typeface="Alata"/>
                <a:cs typeface="Alata"/>
                <a:sym typeface="Alata"/>
              </a:rPr>
              <a:t>Analyzing Data Queries</a:t>
            </a:r>
          </a:p>
        </p:txBody>
      </p:sp>
      <p:sp>
        <p:nvSpPr>
          <p:cNvPr name="Freeform 8" id="8"/>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8">
              <a:alphaModFix amt="15000"/>
              <a:extLst>
                <a:ext uri="{96DAC541-7B7A-43D3-8B79-37D633B846F1}">
                  <asvg:svgBlip xmlns:asvg="http://schemas.microsoft.com/office/drawing/2016/SVG/main" r:embed="rId9"/>
                </a:ext>
              </a:extLst>
            </a:blip>
            <a:stretch>
              <a:fillRect l="0" t="0" r="-61565" b="-49879"/>
            </a:stretch>
          </a:blipFill>
          <a:ln cap="sq">
            <a:noFill/>
            <a:prstDash val="solid"/>
            <a:miter/>
          </a:ln>
        </p:spPr>
      </p:sp>
      <p:sp>
        <p:nvSpPr>
          <p:cNvPr name="TextBox 9" id="9"/>
          <p:cNvSpPr txBox="true"/>
          <p:nvPr/>
        </p:nvSpPr>
        <p:spPr>
          <a:xfrm rot="0">
            <a:off x="4416621" y="4422745"/>
            <a:ext cx="9454758" cy="2934806"/>
          </a:xfrm>
          <a:prstGeom prst="rect">
            <a:avLst/>
          </a:prstGeom>
        </p:spPr>
        <p:txBody>
          <a:bodyPr anchor="t" rtlCol="false" tIns="0" lIns="0" bIns="0" rIns="0">
            <a:spAutoFit/>
          </a:bodyPr>
          <a:lstStyle/>
          <a:p>
            <a:pPr algn="l" marL="719263" indent="-359631" lvl="1">
              <a:lnSpc>
                <a:spcPts val="4664"/>
              </a:lnSpc>
              <a:buFont typeface="Arial"/>
              <a:buChar char="•"/>
            </a:pPr>
            <a:r>
              <a:rPr lang="en-US" sz="3331" spc="236">
                <a:solidFill>
                  <a:srgbClr val="FFFFFF"/>
                </a:solidFill>
                <a:latin typeface="Glacial Indifference"/>
                <a:ea typeface="Glacial Indifference"/>
                <a:cs typeface="Glacial Indifference"/>
                <a:sym typeface="Glacial Indifference"/>
              </a:rPr>
              <a:t>Top three Total orders by each customer.</a:t>
            </a:r>
          </a:p>
          <a:p>
            <a:pPr algn="l" marL="719263" indent="-359631" lvl="1">
              <a:lnSpc>
                <a:spcPts val="4664"/>
              </a:lnSpc>
              <a:buFont typeface="Arial"/>
              <a:buChar char="•"/>
            </a:pPr>
            <a:r>
              <a:rPr lang="en-US" sz="3331" spc="236">
                <a:solidFill>
                  <a:srgbClr val="FFFFFF"/>
                </a:solidFill>
                <a:latin typeface="Glacial Indifference"/>
                <a:ea typeface="Glacial Indifference"/>
                <a:cs typeface="Glacial Indifference"/>
                <a:sym typeface="Glacial Indifference"/>
              </a:rPr>
              <a:t>Revenue generated per category.</a:t>
            </a:r>
          </a:p>
          <a:p>
            <a:pPr algn="l" marL="719263" indent="-359631" lvl="1">
              <a:lnSpc>
                <a:spcPts val="4664"/>
              </a:lnSpc>
              <a:buFont typeface="Arial"/>
              <a:buChar char="•"/>
            </a:pPr>
            <a:r>
              <a:rPr lang="en-US" sz="3331" spc="236">
                <a:solidFill>
                  <a:srgbClr val="FFFFFF"/>
                </a:solidFill>
                <a:latin typeface="Glacial Indifference"/>
                <a:ea typeface="Glacial Indifference"/>
                <a:cs typeface="Glacial Indifference"/>
                <a:sym typeface="Glacial Indifference"/>
              </a:rPr>
              <a:t>Analyze the average order value per customer, This can be useful to understand customer spending behavior.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33288" y="8235759"/>
            <a:ext cx="11699325" cy="1310604"/>
          </a:xfrm>
          <a:custGeom>
            <a:avLst/>
            <a:gdLst/>
            <a:ahLst/>
            <a:cxnLst/>
            <a:rect r="r" b="b" t="t" l="l"/>
            <a:pathLst>
              <a:path h="1310604" w="11699325">
                <a:moveTo>
                  <a:pt x="0" y="0"/>
                </a:moveTo>
                <a:lnTo>
                  <a:pt x="11699325" y="0"/>
                </a:lnTo>
                <a:lnTo>
                  <a:pt x="11699325" y="1310604"/>
                </a:lnTo>
                <a:lnTo>
                  <a:pt x="0" y="1310604"/>
                </a:lnTo>
                <a:lnTo>
                  <a:pt x="0" y="0"/>
                </a:lnTo>
                <a:close/>
              </a:path>
            </a:pathLst>
          </a:custGeom>
          <a:blipFill>
            <a:blip r:embed="rId2"/>
            <a:stretch>
              <a:fillRect l="0" t="-76301" r="0" b="0"/>
            </a:stretch>
          </a:blipFill>
        </p:spPr>
      </p:sp>
      <p:sp>
        <p:nvSpPr>
          <p:cNvPr name="Freeform 3" id="3"/>
          <p:cNvSpPr/>
          <p:nvPr/>
        </p:nvSpPr>
        <p:spPr>
          <a:xfrm flipH="false" flipV="false" rot="7583472">
            <a:off x="12305534" y="5954564"/>
            <a:ext cx="11240180" cy="5872994"/>
          </a:xfrm>
          <a:custGeom>
            <a:avLst/>
            <a:gdLst/>
            <a:ahLst/>
            <a:cxnLst/>
            <a:rect r="r" b="b" t="t" l="l"/>
            <a:pathLst>
              <a:path h="5872994" w="11240180">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583472">
            <a:off x="-4825127" y="5217965"/>
            <a:ext cx="8002796" cy="4181461"/>
          </a:xfrm>
          <a:custGeom>
            <a:avLst/>
            <a:gdLst/>
            <a:ahLst/>
            <a:cxnLst/>
            <a:rect r="r" b="b" t="t" l="l"/>
            <a:pathLst>
              <a:path h="4181461" w="8002796">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732861" y="414697"/>
            <a:ext cx="16822278" cy="9457606"/>
          </a:xfrm>
          <a:custGeom>
            <a:avLst/>
            <a:gdLst/>
            <a:ahLst/>
            <a:cxnLst/>
            <a:rect r="r" b="b" t="t" l="l"/>
            <a:pathLst>
              <a:path h="9457606" w="16822278">
                <a:moveTo>
                  <a:pt x="0" y="0"/>
                </a:moveTo>
                <a:lnTo>
                  <a:pt x="16822278" y="0"/>
                </a:lnTo>
                <a:lnTo>
                  <a:pt x="16822278" y="9457606"/>
                </a:lnTo>
                <a:lnTo>
                  <a:pt x="0" y="9457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690206" y="2818136"/>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7">
              <a:alphaModFix amt="15000"/>
              <a:extLst>
                <a:ext uri="{96DAC541-7B7A-43D3-8B79-37D633B846F1}">
                  <asvg:svgBlip xmlns:asvg="http://schemas.microsoft.com/office/drawing/2016/SVG/main" r:embed="rId8"/>
                </a:ext>
              </a:extLst>
            </a:blip>
            <a:stretch>
              <a:fillRect l="0" t="0" r="-61565" b="-49879"/>
            </a:stretch>
          </a:blipFill>
          <a:ln cap="sq">
            <a:noFill/>
            <a:prstDash val="solid"/>
            <a:miter/>
          </a:ln>
        </p:spPr>
      </p:sp>
      <p:sp>
        <p:nvSpPr>
          <p:cNvPr name="Freeform 7" id="7"/>
          <p:cNvSpPr/>
          <p:nvPr/>
        </p:nvSpPr>
        <p:spPr>
          <a:xfrm flipH="false" flipV="false" rot="0">
            <a:off x="1877589" y="2995737"/>
            <a:ext cx="14532821" cy="5895324"/>
          </a:xfrm>
          <a:custGeom>
            <a:avLst/>
            <a:gdLst/>
            <a:ahLst/>
            <a:cxnLst/>
            <a:rect r="r" b="b" t="t" l="l"/>
            <a:pathLst>
              <a:path h="5895324" w="14532821">
                <a:moveTo>
                  <a:pt x="0" y="0"/>
                </a:moveTo>
                <a:lnTo>
                  <a:pt x="14532822" y="0"/>
                </a:lnTo>
                <a:lnTo>
                  <a:pt x="14532822" y="5895324"/>
                </a:lnTo>
                <a:lnTo>
                  <a:pt x="0" y="5895324"/>
                </a:lnTo>
                <a:lnTo>
                  <a:pt x="0" y="0"/>
                </a:lnTo>
                <a:close/>
              </a:path>
            </a:pathLst>
          </a:custGeom>
          <a:blipFill>
            <a:blip r:embed="rId9"/>
            <a:stretch>
              <a:fillRect l="-29654" t="-13832" r="0" b="-49653"/>
            </a:stretch>
          </a:blipFill>
        </p:spPr>
      </p:sp>
      <p:sp>
        <p:nvSpPr>
          <p:cNvPr name="TextBox 8" id="8"/>
          <p:cNvSpPr txBox="true"/>
          <p:nvPr/>
        </p:nvSpPr>
        <p:spPr>
          <a:xfrm rot="0">
            <a:off x="1108760" y="895350"/>
            <a:ext cx="15948381" cy="1194436"/>
          </a:xfrm>
          <a:prstGeom prst="rect">
            <a:avLst/>
          </a:prstGeom>
        </p:spPr>
        <p:txBody>
          <a:bodyPr anchor="t" rtlCol="false" tIns="0" lIns="0" bIns="0" rIns="0">
            <a:spAutoFit/>
          </a:bodyPr>
          <a:lstStyle/>
          <a:p>
            <a:pPr algn="ctr" marL="0" indent="0" lvl="0">
              <a:lnSpc>
                <a:spcPts val="9764"/>
              </a:lnSpc>
              <a:spcBef>
                <a:spcPct val="0"/>
              </a:spcBef>
            </a:pPr>
            <a:r>
              <a:rPr lang="en-US" sz="6974" spc="-69">
                <a:solidFill>
                  <a:srgbClr val="FFFFFF"/>
                </a:solidFill>
                <a:latin typeface="Alata"/>
                <a:ea typeface="Alata"/>
                <a:cs typeface="Alata"/>
                <a:sym typeface="Alata"/>
              </a:rPr>
              <a:t>Top three Total orders by each customer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DAGSNp7yQW8</dc:identifier>
  <dcterms:modified xsi:type="dcterms:W3CDTF">2011-08-01T06:04:30Z</dcterms:modified>
  <cp:revision>1</cp:revision>
  <dc:title>DEPI_GP_Ecommerce</dc:title>
</cp:coreProperties>
</file>